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7" r:id="rId5"/>
    <p:sldId id="258" r:id="rId6"/>
    <p:sldId id="263" r:id="rId7"/>
    <p:sldId id="259" r:id="rId8"/>
    <p:sldId id="288" r:id="rId9"/>
    <p:sldId id="266" r:id="rId10"/>
    <p:sldId id="260" r:id="rId11"/>
    <p:sldId id="284" r:id="rId12"/>
    <p:sldId id="285" r:id="rId13"/>
    <p:sldId id="286" r:id="rId14"/>
    <p:sldId id="261" r:id="rId15"/>
    <p:sldId id="274" r:id="rId16"/>
    <p:sldId id="290" r:id="rId17"/>
    <p:sldId id="291" r:id="rId18"/>
    <p:sldId id="292" r:id="rId19"/>
    <p:sldId id="289" r:id="rId20"/>
    <p:sldId id="293" r:id="rId21"/>
    <p:sldId id="294" r:id="rId22"/>
    <p:sldId id="295" r:id="rId23"/>
    <p:sldId id="276" r:id="rId24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 userDrawn="1">
          <p15:clr>
            <a:srgbClr val="A4A3A4"/>
          </p15:clr>
        </p15:guide>
        <p15:guide id="2" pos="3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47857A"/>
    <a:srgbClr val="274353"/>
    <a:srgbClr val="192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75" autoAdjust="0"/>
  </p:normalViewPr>
  <p:slideViewPr>
    <p:cSldViewPr snapToGrid="0" showGuides="1">
      <p:cViewPr varScale="1">
        <p:scale>
          <a:sx n="52" d="100"/>
          <a:sy n="52" d="100"/>
        </p:scale>
        <p:origin x="996" y="78"/>
      </p:cViewPr>
      <p:guideLst>
        <p:guide orient="horz" pos="2190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4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1T16:38:14.005" idx="1">
    <p:pos x="1494" y="1866"/>
    <p:text>EDT（Event Dispatch Thread）是 Swing 中用于处理用户界面事件的专用线程。它负责处理用户界面组件的创建、更新和事件分发，确保 Swing 组件的操作都在单一的线程中进行，从而保证界面操作的安全性和一致性。
EDT 的主要职责包括：
1. **事件分发和处理：** 所有的用户界面事件都被发送到 EDT 中进行处理，如鼠标点击、键盘输入、组件的绘制和更新等。
2. **Swing 组件的更新：** 所有对 Swing 组件的更新操作，包括界面的重绘、属性的修改，都应该在 EDT 中完成，以避免多线程并发问题。
3. **避免多线程问题：** 通过将所有的 Swing 组件操作集中在单一线程中，避免了多线程操作导致的竞争条件和线程安全问题。
确保所有对 Swing 组件的访问和更新都在 EDT 中执行是编写 Swing 应用程序的重要准则之一，这样可以确保界面的稳定性和可靠性。如果在非 EDT 线程中更新 Swing 组件，可能会导致界面显示异常、程序崩溃或不可预测的行为。因此，Swing 编程规范强调了在处理 Swing 组件时遵循 EDT 的原则。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2D853-6E46-4382-B969-785555D7DC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32FDA-0F67-4D0A-8ECA-15ED0B17FB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C1DC-B5B8-477B-B9A6-B9FF57B619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BDA3-08D5-468A-9A56-BE849BD412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62842" y="2701465"/>
            <a:ext cx="84461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85000"/>
                  </a:schemeClr>
                </a:solidFill>
              </a:rPr>
              <a:t>JAVA</a:t>
            </a:r>
            <a:r>
              <a:rPr lang="zh-CN" altLang="en-US" sz="7200" b="1" dirty="0">
                <a:solidFill>
                  <a:schemeClr val="bg1">
                    <a:lumMod val="85000"/>
                  </a:schemeClr>
                </a:solidFill>
              </a:rPr>
              <a:t>五子棋程序展示</a:t>
            </a:r>
            <a:endParaRPr lang="zh-CN" altLang="en-US" sz="7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13430" y="4841875"/>
            <a:ext cx="1899920" cy="508000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313430" y="4842510"/>
            <a:ext cx="1824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</a:rPr>
              <a:t>展示人：赵元鸣</a:t>
            </a:r>
            <a:endParaRPr lang="zh-CN" altLang="en-US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</a:rPr>
              <a:t>指导老师：刘嘉欣</a:t>
            </a:r>
            <a:endParaRPr lang="zh-CN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39" y="446184"/>
            <a:ext cx="1357651" cy="1348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ldLvl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12395" y="40005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154500"/>
            <a:ext cx="12192000" cy="270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5958904" y="3751759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503295" y="383540"/>
            <a:ext cx="8955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5">
                    <a:lumMod val="60000"/>
                    <a:lumOff val="40000"/>
                  </a:schemeClr>
                </a:solidFill>
              </a:rPr>
              <a:t>2.2 </a:t>
            </a:r>
            <a:r>
              <a:rPr lang="zh-CN" altLang="en-US" sz="4000">
                <a:solidFill>
                  <a:schemeClr val="accent5">
                    <a:lumMod val="60000"/>
                    <a:lumOff val="40000"/>
                  </a:schemeClr>
                </a:solidFill>
              </a:rPr>
              <a:t>悔棋功能的实现</a:t>
            </a:r>
            <a:endParaRPr lang="zh-CN" altLang="en-US" sz="40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1320" y="1160145"/>
            <a:ext cx="833437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实现悔棋功能涉及多个类之间的协作。在游戏中，NetHelper 类扮演了关键角色。当玩家选择悔棋时，NetHelper 的 sendRegretMessage() 方法被调用，向对手发送悔棋请求。对手接收到请求后，可以选择同意或拒绝。</a:t>
            </a: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50000"/>
              </a:lnSpc>
            </a:pP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如果对手同意悔棋，消息将通过网络传输到玩家端。NetHelper 接收到消息后，会触发 dealWithotherSideRegret() 方法。在这里，会弹出一个确认对话框，询问玩家是否同意对方悔棋。玩家的选择决定了是否执行悔棋操作。</a:t>
            </a: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50000"/>
              </a:lnSpc>
            </a:pP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若同意悔棋，调用 undoMyLastMove() 方法，该方法会撤销玩家的上一步棋操作，更新游戏状态并在界面上反映这一变化。反之，若玩家不同意，系统会显示拒绝悔棋的提示信息。</a:t>
            </a: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50000"/>
              </a:lnSpc>
            </a:pP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这个过程中涉及了界面的交互、消息的传递和游戏状态的管理。NetHelper 作为网络通信的核心，负责发送和接收悔棋请求。玩家在界面上作出选择后，会触发相应的操作，这些操作会影响游戏状态并在界面上呈现出来。</a:t>
            </a: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" grpId="0"/>
      <p:bldP spid="2" grpId="1"/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116205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154500"/>
            <a:ext cx="12192000" cy="270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5958904" y="3751759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5135" y="791210"/>
            <a:ext cx="115423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00000"/>
              </a:lnSpc>
            </a:pPr>
            <a:r>
              <a:rPr lang="zh-CN" alt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倒计时模块的实现主要由 TimerUpdater 类完成。该类通过 java.util.Timer 实现定时器功能，每秒更新游戏界面上的倒计时文本框。在每次计时器任务执行时，当前时间会自增，达到设定的时间阈值时触发相应的事件。</a:t>
            </a: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00000"/>
              </a:lnSpc>
            </a:pP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00000"/>
              </a:lnSpc>
            </a:pPr>
            <a:r>
              <a:rPr lang="zh-CN" alt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当时间到达设定的限制（比如60秒）时，会触发游戏中的超时判断逻辑。这个模块跟踪并管理游戏的时间，并在超时情况下触发相应的游戏结果提示，超时者输掉比赛，并弹出提示对话框显示胜方，然后双方弹出显示是否重启游戏还是退出的操作</a:t>
            </a:r>
            <a:endParaRPr lang="zh-CN" alt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42005" y="71120"/>
            <a:ext cx="5039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2.3 </a:t>
            </a:r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倒计时功能的实现</a:t>
            </a:r>
            <a:endParaRPr lang="zh-CN" altLang="en-US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图片 8" descr="微信图片_202312211552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2188210"/>
            <a:ext cx="5380355" cy="4699635"/>
          </a:xfrm>
          <a:prstGeom prst="rect">
            <a:avLst/>
          </a:prstGeom>
        </p:spPr>
      </p:pic>
      <p:pic>
        <p:nvPicPr>
          <p:cNvPr id="10" name="图片 9" descr="微信图片_20231221155206"/>
          <p:cNvPicPr>
            <a:picLocks noChangeAspect="1"/>
          </p:cNvPicPr>
          <p:nvPr/>
        </p:nvPicPr>
        <p:blipFill>
          <a:blip r:embed="rId3"/>
          <a:srcRect l="-2181" t="8576"/>
          <a:stretch>
            <a:fillRect/>
          </a:stretch>
        </p:blipFill>
        <p:spPr>
          <a:xfrm>
            <a:off x="6160135" y="2229485"/>
            <a:ext cx="5131435" cy="4628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5" grpId="0"/>
      <p:bldP spid="5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286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56032"/>
            <a:ext cx="9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1820" y="256032"/>
            <a:ext cx="8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9518" y="256032"/>
            <a:ext cx="104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3778" y="260717"/>
            <a:ext cx="113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0142" y="25603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19471" y="2389632"/>
            <a:ext cx="93383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玩家交互功能的实现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1376" y="4111829"/>
            <a:ext cx="3844076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61896" y="4149518"/>
            <a:ext cx="2423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</a:rPr>
              <a:t>Research Exploration</a:t>
            </a:r>
            <a:endParaRPr lang="en-US" altLang="zh-CN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47844" y="274320"/>
            <a:ext cx="965470" cy="2926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21660" y="257810"/>
            <a:ext cx="5766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3.1  </a:t>
            </a:r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网络连接类</a:t>
            </a:r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NetHelper</a:t>
            </a:r>
            <a:endParaRPr lang="en-US" altLang="zh-CN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76325" y="1120140"/>
            <a:ext cx="526161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NetHelper 类是实现两个界面之间通信的关键。这个类中使用了 Socket 编程，它可以建立客户端和服务器之间的连接，允许两个界面之间发送和接收消息。</a:t>
            </a:r>
            <a:r>
              <a:rPr lang="zh-CN" altLang="en-US">
                <a:solidFill>
                  <a:srgbClr val="FFC000"/>
                </a:solidFill>
              </a:rPr>
              <a:t>在实现网络连接的同时与信息处理面板</a:t>
            </a:r>
            <a:r>
              <a:rPr lang="en-US" altLang="zh-CN">
                <a:solidFill>
                  <a:srgbClr val="FFC000"/>
                </a:solidFill>
              </a:rPr>
              <a:t>InfoPanel</a:t>
            </a:r>
            <a:r>
              <a:rPr lang="zh-CN" altLang="en-US">
                <a:solidFill>
                  <a:srgbClr val="FFC000"/>
                </a:solidFill>
              </a:rPr>
              <a:t>一起实现了显示正在行棋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玩家</a:t>
            </a:r>
            <a:r>
              <a:rPr lang="zh-CN" altLang="en-US">
                <a:solidFill>
                  <a:srgbClr val="FFC000"/>
                </a:solidFill>
              </a:rPr>
              <a:t>的功能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50000"/>
              </a:lnSpc>
            </a:pP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类中的 Listen() 和 connect() 方法分别用于服务器端和客户端建立连接（即分别是黑方棋手与白方棋手）。Listen() 创建一个 ServerSocket，并通过 accept() 方法等待另一个端口的连接请求。而 connect() 方法是在客户端发起连接请求到指定的 IP 地址和端口。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4" name="图片 13" descr="微信图片_202312201715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87185" y="1120140"/>
            <a:ext cx="4892040" cy="555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2" grpId="0"/>
      <p:bldP spid="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10790" y="228600"/>
            <a:ext cx="7617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3.2 </a:t>
            </a:r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监听函数：实现信息沟通的桥梁</a:t>
            </a:r>
            <a:endParaRPr lang="zh-CN" altLang="en-US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14165" y="1566545"/>
            <a:ext cx="679386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监听函数监听的行为有：</a:t>
            </a:r>
            <a:endParaRPr lang="zh-CN" altLang="en-US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/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1.</a:t>
            </a:r>
            <a:r>
              <a:rPr lang="zh-CN" alt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下棋</a:t>
            </a:r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/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2.</a:t>
            </a:r>
            <a:r>
              <a:rPr lang="zh-CN" alt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聊天</a:t>
            </a:r>
            <a:endParaRPr lang="zh-CN" altLang="en-US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/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3. </a:t>
            </a:r>
            <a:r>
              <a:rPr lang="zh-CN" alt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重置时间</a:t>
            </a:r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/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zh-CN" alt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重启计时</a:t>
            </a:r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/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5.</a:t>
            </a:r>
            <a:r>
              <a:rPr lang="zh-CN" alt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退出程序</a:t>
            </a:r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/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6.</a:t>
            </a:r>
            <a:r>
              <a:rPr lang="zh-CN" alt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重启程序</a:t>
            </a:r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/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7.</a:t>
            </a:r>
            <a:r>
              <a:rPr lang="zh-CN" alt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切换行棋方显示</a:t>
            </a:r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endParaRPr lang="en-US" altLang="zh-CN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/>
            <a:r>
              <a:rPr lang="en-US" altLang="zh-CN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8.</a:t>
            </a:r>
            <a:r>
              <a:rPr lang="zh-CN" altLang="en-US" sz="2800">
                <a:solidFill>
                  <a:schemeClr val="accent5">
                    <a:lumMod val="60000"/>
                    <a:lumOff val="40000"/>
                  </a:schemeClr>
                </a:solidFill>
              </a:rPr>
              <a:t>悔棋沟通等</a:t>
            </a:r>
            <a:endParaRPr lang="zh-CN" altLang="en-US" sz="28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微信图片_202312211604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05" y="871220"/>
            <a:ext cx="6194425" cy="5986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微信图片_202312211604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95" y="535305"/>
            <a:ext cx="8097520" cy="6052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微信图片_20231221161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40" y="64770"/>
            <a:ext cx="5085080" cy="661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0750" y="112395"/>
            <a:ext cx="6299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5">
                    <a:lumMod val="60000"/>
                    <a:lumOff val="40000"/>
                  </a:schemeClr>
                </a:solidFill>
              </a:rPr>
              <a:t>3.3 ChatPanel</a:t>
            </a:r>
            <a:r>
              <a:rPr lang="zh-CN" altLang="en-US" sz="4000">
                <a:solidFill>
                  <a:schemeClr val="accent5">
                    <a:lumMod val="60000"/>
                    <a:lumOff val="40000"/>
                  </a:schemeClr>
                </a:solidFill>
              </a:rPr>
              <a:t>与聊天功能</a:t>
            </a:r>
            <a:endParaRPr lang="zh-CN" altLang="en-US" sz="40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1285" y="1071880"/>
            <a:ext cx="9807575" cy="7804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ChatPanel 类和 NetHelper 类一起构成了游戏中的聊天功能。ChatPanel 主要负责在界面上显示聊天内容，而 NetHelper 处理消息的发送和接收。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1. ChatPanel 类：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   - 定义了界面上的聊天框和发送消息的输入框。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   - 通过 JTextArea 或类似的组件显示接收到的消息。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   - 提供了方法来获取用户在输入框中输入的消息，并发送给对方。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2. NetHelper 类：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   - 负责消息的发送和接收。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   - 监听来自对方的消息，通过网络传输的方式接收消息。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   - 处理接收到的消息，根据消息类型区分聊天信息。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    - 通过 out.println("chat:" + message) 的方式将用户在界面输入的消息发送给对方。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这两个类共同协作，NetHelper 负责消息的发送和接收，ChatPanel 负责界面上的消息显示和用户输入。NetHelper 接收对方的消息，ChatPanel 将接收到的消息展示在对应的聊天框内。同时，ChatPanel 也将用户输入的消息传递给 NetHelper，由 NetHelper 发送给对方。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微信图片_202312211613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27630" y="1000760"/>
            <a:ext cx="7555865" cy="5857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85920" y="93345"/>
            <a:ext cx="4904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 i="1">
                <a:ln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代码展示</a:t>
            </a:r>
            <a:endParaRPr lang="zh-CN" altLang="en-US" sz="4800" b="1" i="1">
              <a:ln/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80660" y="1261872"/>
            <a:ext cx="1630680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389236" y="1280160"/>
            <a:ext cx="141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CONTENT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56038" y="2482116"/>
            <a:ext cx="1682496" cy="24140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83109" y="2482116"/>
            <a:ext cx="1682496" cy="24140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122422" y="2482116"/>
            <a:ext cx="1682496" cy="24140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334260" y="2945130"/>
            <a:ext cx="16040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绘制棋盘与下棋的实现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53460" y="2945040"/>
            <a:ext cx="114137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信息处理模块的实现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35010" y="2945130"/>
            <a:ext cx="1228090" cy="1227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玩家交互的实现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7" grpId="0" bldLvl="0" animBg="1"/>
      <p:bldP spid="18" grpId="0" bldLvl="0" animBg="1"/>
      <p:bldP spid="23" grpId="0"/>
      <p:bldP spid="25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微信图片_202312211613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19145" y="869950"/>
            <a:ext cx="5745480" cy="566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093204"/>
            <a:ext cx="12192000" cy="3281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raduation-diploma_68198"/>
          <p:cNvSpPr>
            <a:spLocks noChangeAspect="1"/>
          </p:cNvSpPr>
          <p:nvPr/>
        </p:nvSpPr>
        <p:spPr bwMode="auto">
          <a:xfrm>
            <a:off x="5680047" y="4611721"/>
            <a:ext cx="537087" cy="477067"/>
          </a:xfrm>
          <a:custGeom>
            <a:avLst/>
            <a:gdLst>
              <a:gd name="T0" fmla="*/ 63 w 417"/>
              <a:gd name="T1" fmla="*/ 28 h 371"/>
              <a:gd name="T2" fmla="*/ 83 w 417"/>
              <a:gd name="T3" fmla="*/ 312 h 371"/>
              <a:gd name="T4" fmla="*/ 190 w 417"/>
              <a:gd name="T5" fmla="*/ 370 h 371"/>
              <a:gd name="T6" fmla="*/ 208 w 417"/>
              <a:gd name="T7" fmla="*/ 371 h 371"/>
              <a:gd name="T8" fmla="*/ 219 w 417"/>
              <a:gd name="T9" fmla="*/ 371 h 371"/>
              <a:gd name="T10" fmla="*/ 244 w 417"/>
              <a:gd name="T11" fmla="*/ 367 h 371"/>
              <a:gd name="T12" fmla="*/ 334 w 417"/>
              <a:gd name="T13" fmla="*/ 312 h 371"/>
              <a:gd name="T14" fmla="*/ 408 w 417"/>
              <a:gd name="T15" fmla="*/ 95 h 371"/>
              <a:gd name="T16" fmla="*/ 314 w 417"/>
              <a:gd name="T17" fmla="*/ 313 h 371"/>
              <a:gd name="T18" fmla="*/ 293 w 417"/>
              <a:gd name="T19" fmla="*/ 331 h 371"/>
              <a:gd name="T20" fmla="*/ 274 w 417"/>
              <a:gd name="T21" fmla="*/ 343 h 371"/>
              <a:gd name="T22" fmla="*/ 291 w 417"/>
              <a:gd name="T23" fmla="*/ 289 h 371"/>
              <a:gd name="T24" fmla="*/ 320 w 417"/>
              <a:gd name="T25" fmla="*/ 307 h 371"/>
              <a:gd name="T26" fmla="*/ 136 w 417"/>
              <a:gd name="T27" fmla="*/ 339 h 371"/>
              <a:gd name="T28" fmla="*/ 104 w 417"/>
              <a:gd name="T29" fmla="*/ 315 h 371"/>
              <a:gd name="T30" fmla="*/ 150 w 417"/>
              <a:gd name="T31" fmla="*/ 346 h 371"/>
              <a:gd name="T32" fmla="*/ 304 w 417"/>
              <a:gd name="T33" fmla="*/ 222 h 371"/>
              <a:gd name="T34" fmla="*/ 309 w 417"/>
              <a:gd name="T35" fmla="*/ 269 h 371"/>
              <a:gd name="T36" fmla="*/ 88 w 417"/>
              <a:gd name="T37" fmla="*/ 181 h 371"/>
              <a:gd name="T38" fmla="*/ 95 w 417"/>
              <a:gd name="T39" fmla="*/ 184 h 371"/>
              <a:gd name="T40" fmla="*/ 112 w 417"/>
              <a:gd name="T41" fmla="*/ 197 h 371"/>
              <a:gd name="T42" fmla="*/ 77 w 417"/>
              <a:gd name="T43" fmla="*/ 161 h 371"/>
              <a:gd name="T44" fmla="*/ 332 w 417"/>
              <a:gd name="T45" fmla="*/ 162 h 371"/>
              <a:gd name="T46" fmla="*/ 306 w 417"/>
              <a:gd name="T47" fmla="*/ 162 h 371"/>
              <a:gd name="T48" fmla="*/ 303 w 417"/>
              <a:gd name="T49" fmla="*/ 137 h 371"/>
              <a:gd name="T50" fmla="*/ 311 w 417"/>
              <a:gd name="T51" fmla="*/ 153 h 371"/>
              <a:gd name="T52" fmla="*/ 319 w 417"/>
              <a:gd name="T53" fmla="*/ 145 h 371"/>
              <a:gd name="T54" fmla="*/ 323 w 417"/>
              <a:gd name="T55" fmla="*/ 142 h 371"/>
              <a:gd name="T56" fmla="*/ 336 w 417"/>
              <a:gd name="T57" fmla="*/ 150 h 371"/>
              <a:gd name="T58" fmla="*/ 341 w 417"/>
              <a:gd name="T59" fmla="*/ 141 h 371"/>
              <a:gd name="T60" fmla="*/ 269 w 417"/>
              <a:gd name="T61" fmla="*/ 152 h 371"/>
              <a:gd name="T62" fmla="*/ 284 w 417"/>
              <a:gd name="T63" fmla="*/ 157 h 371"/>
              <a:gd name="T64" fmla="*/ 249 w 417"/>
              <a:gd name="T65" fmla="*/ 182 h 371"/>
              <a:gd name="T66" fmla="*/ 251 w 417"/>
              <a:gd name="T67" fmla="*/ 205 h 371"/>
              <a:gd name="T68" fmla="*/ 269 w 417"/>
              <a:gd name="T69" fmla="*/ 147 h 371"/>
              <a:gd name="T70" fmla="*/ 201 w 417"/>
              <a:gd name="T71" fmla="*/ 224 h 371"/>
              <a:gd name="T72" fmla="*/ 126 w 417"/>
              <a:gd name="T73" fmla="*/ 188 h 371"/>
              <a:gd name="T74" fmla="*/ 147 w 417"/>
              <a:gd name="T75" fmla="*/ 168 h 371"/>
              <a:gd name="T76" fmla="*/ 202 w 417"/>
              <a:gd name="T77" fmla="*/ 163 h 371"/>
              <a:gd name="T78" fmla="*/ 154 w 417"/>
              <a:gd name="T79" fmla="*/ 207 h 371"/>
              <a:gd name="T80" fmla="*/ 109 w 417"/>
              <a:gd name="T81" fmla="*/ 186 h 371"/>
              <a:gd name="T82" fmla="*/ 126 w 417"/>
              <a:gd name="T83" fmla="*/ 204 h 371"/>
              <a:gd name="T84" fmla="*/ 147 w 417"/>
              <a:gd name="T85" fmla="*/ 224 h 371"/>
              <a:gd name="T86" fmla="*/ 150 w 417"/>
              <a:gd name="T87" fmla="*/ 262 h 371"/>
              <a:gd name="T88" fmla="*/ 147 w 417"/>
              <a:gd name="T89" fmla="*/ 220 h 371"/>
              <a:gd name="T90" fmla="*/ 170 w 417"/>
              <a:gd name="T91" fmla="*/ 315 h 371"/>
              <a:gd name="T92" fmla="*/ 195 w 417"/>
              <a:gd name="T93" fmla="*/ 344 h 371"/>
              <a:gd name="T94" fmla="*/ 186 w 417"/>
              <a:gd name="T95" fmla="*/ 329 h 371"/>
              <a:gd name="T96" fmla="*/ 184 w 417"/>
              <a:gd name="T97" fmla="*/ 316 h 371"/>
              <a:gd name="T98" fmla="*/ 202 w 417"/>
              <a:gd name="T99" fmla="*/ 357 h 371"/>
              <a:gd name="T100" fmla="*/ 225 w 417"/>
              <a:gd name="T101" fmla="*/ 275 h 371"/>
              <a:gd name="T102" fmla="*/ 228 w 417"/>
              <a:gd name="T103" fmla="*/ 257 h 371"/>
              <a:gd name="T104" fmla="*/ 215 w 417"/>
              <a:gd name="T105" fmla="*/ 235 h 371"/>
              <a:gd name="T106" fmla="*/ 271 w 417"/>
              <a:gd name="T107" fmla="*/ 221 h 371"/>
              <a:gd name="T108" fmla="*/ 227 w 417"/>
              <a:gd name="T109" fmla="*/ 262 h 371"/>
              <a:gd name="T110" fmla="*/ 60 w 417"/>
              <a:gd name="T111" fmla="*/ 220 h 371"/>
              <a:gd name="T112" fmla="*/ 376 w 417"/>
              <a:gd name="T113" fmla="*/ 95 h 371"/>
              <a:gd name="T114" fmla="*/ 376 w 417"/>
              <a:gd name="T115" fmla="*/ 28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17" h="371">
                <a:moveTo>
                  <a:pt x="417" y="28"/>
                </a:moveTo>
                <a:lnTo>
                  <a:pt x="417" y="0"/>
                </a:lnTo>
                <a:lnTo>
                  <a:pt x="0" y="0"/>
                </a:lnTo>
                <a:lnTo>
                  <a:pt x="0" y="28"/>
                </a:lnTo>
                <a:lnTo>
                  <a:pt x="63" y="28"/>
                </a:lnTo>
                <a:lnTo>
                  <a:pt x="63" y="122"/>
                </a:lnTo>
                <a:lnTo>
                  <a:pt x="69" y="124"/>
                </a:lnTo>
                <a:cubicBezTo>
                  <a:pt x="54" y="148"/>
                  <a:pt x="45" y="177"/>
                  <a:pt x="45" y="208"/>
                </a:cubicBezTo>
                <a:cubicBezTo>
                  <a:pt x="45" y="243"/>
                  <a:pt x="56" y="275"/>
                  <a:pt x="75" y="302"/>
                </a:cubicBezTo>
                <a:cubicBezTo>
                  <a:pt x="78" y="305"/>
                  <a:pt x="80" y="309"/>
                  <a:pt x="83" y="312"/>
                </a:cubicBezTo>
                <a:cubicBezTo>
                  <a:pt x="103" y="336"/>
                  <a:pt x="129" y="354"/>
                  <a:pt x="159" y="363"/>
                </a:cubicBezTo>
                <a:cubicBezTo>
                  <a:pt x="159" y="364"/>
                  <a:pt x="160" y="364"/>
                  <a:pt x="161" y="364"/>
                </a:cubicBezTo>
                <a:cubicBezTo>
                  <a:pt x="165" y="365"/>
                  <a:pt x="170" y="366"/>
                  <a:pt x="174" y="367"/>
                </a:cubicBezTo>
                <a:cubicBezTo>
                  <a:pt x="175" y="368"/>
                  <a:pt x="176" y="368"/>
                  <a:pt x="177" y="368"/>
                </a:cubicBezTo>
                <a:cubicBezTo>
                  <a:pt x="181" y="369"/>
                  <a:pt x="186" y="370"/>
                  <a:pt x="190" y="370"/>
                </a:cubicBezTo>
                <a:cubicBezTo>
                  <a:pt x="192" y="370"/>
                  <a:pt x="193" y="370"/>
                  <a:pt x="194" y="370"/>
                </a:cubicBezTo>
                <a:cubicBezTo>
                  <a:pt x="198" y="371"/>
                  <a:pt x="203" y="371"/>
                  <a:pt x="207" y="371"/>
                </a:cubicBezTo>
                <a:cubicBezTo>
                  <a:pt x="208" y="371"/>
                  <a:pt x="208" y="371"/>
                  <a:pt x="208" y="371"/>
                </a:cubicBez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lnTo>
                  <a:pt x="208" y="371"/>
                </a:lnTo>
                <a:cubicBezTo>
                  <a:pt x="212" y="371"/>
                  <a:pt x="216" y="371"/>
                  <a:pt x="219" y="371"/>
                </a:cubicBezTo>
                <a:cubicBezTo>
                  <a:pt x="220" y="371"/>
                  <a:pt x="221" y="371"/>
                  <a:pt x="222" y="370"/>
                </a:cubicBezTo>
                <a:cubicBezTo>
                  <a:pt x="225" y="370"/>
                  <a:pt x="227" y="370"/>
                  <a:pt x="230" y="370"/>
                </a:cubicBezTo>
                <a:cubicBezTo>
                  <a:pt x="231" y="369"/>
                  <a:pt x="232" y="369"/>
                  <a:pt x="233" y="369"/>
                </a:cubicBezTo>
                <a:cubicBezTo>
                  <a:pt x="236" y="369"/>
                  <a:pt x="238" y="368"/>
                  <a:pt x="241" y="368"/>
                </a:cubicBezTo>
                <a:cubicBezTo>
                  <a:pt x="242" y="368"/>
                  <a:pt x="243" y="367"/>
                  <a:pt x="244" y="367"/>
                </a:cubicBezTo>
                <a:cubicBezTo>
                  <a:pt x="251" y="366"/>
                  <a:pt x="257" y="364"/>
                  <a:pt x="264" y="361"/>
                </a:cubicBezTo>
                <a:cubicBezTo>
                  <a:pt x="264" y="361"/>
                  <a:pt x="265" y="361"/>
                  <a:pt x="265" y="361"/>
                </a:cubicBezTo>
                <a:cubicBezTo>
                  <a:pt x="268" y="360"/>
                  <a:pt x="271" y="358"/>
                  <a:pt x="274" y="357"/>
                </a:cubicBezTo>
                <a:cubicBezTo>
                  <a:pt x="275" y="357"/>
                  <a:pt x="275" y="357"/>
                  <a:pt x="275" y="357"/>
                </a:cubicBezTo>
                <a:cubicBezTo>
                  <a:pt x="298" y="346"/>
                  <a:pt x="318" y="331"/>
                  <a:pt x="334" y="312"/>
                </a:cubicBezTo>
                <a:cubicBezTo>
                  <a:pt x="336" y="309"/>
                  <a:pt x="339" y="306"/>
                  <a:pt x="342" y="302"/>
                </a:cubicBezTo>
                <a:cubicBezTo>
                  <a:pt x="360" y="275"/>
                  <a:pt x="372" y="243"/>
                  <a:pt x="372" y="208"/>
                </a:cubicBezTo>
                <a:cubicBezTo>
                  <a:pt x="372" y="188"/>
                  <a:pt x="368" y="169"/>
                  <a:pt x="361" y="151"/>
                </a:cubicBezTo>
                <a:lnTo>
                  <a:pt x="408" y="151"/>
                </a:lnTo>
                <a:lnTo>
                  <a:pt x="408" y="95"/>
                </a:lnTo>
                <a:lnTo>
                  <a:pt x="398" y="95"/>
                </a:lnTo>
                <a:lnTo>
                  <a:pt x="398" y="28"/>
                </a:lnTo>
                <a:lnTo>
                  <a:pt x="417" y="28"/>
                </a:lnTo>
                <a:close/>
                <a:moveTo>
                  <a:pt x="318" y="310"/>
                </a:moveTo>
                <a:cubicBezTo>
                  <a:pt x="317" y="311"/>
                  <a:pt x="315" y="312"/>
                  <a:pt x="314" y="313"/>
                </a:cubicBezTo>
                <a:cubicBezTo>
                  <a:pt x="313" y="315"/>
                  <a:pt x="312" y="316"/>
                  <a:pt x="311" y="317"/>
                </a:cubicBezTo>
                <a:cubicBezTo>
                  <a:pt x="310" y="318"/>
                  <a:pt x="309" y="319"/>
                  <a:pt x="308" y="320"/>
                </a:cubicBezTo>
                <a:cubicBezTo>
                  <a:pt x="305" y="322"/>
                  <a:pt x="303" y="324"/>
                  <a:pt x="301" y="325"/>
                </a:cubicBezTo>
                <a:cubicBezTo>
                  <a:pt x="300" y="326"/>
                  <a:pt x="299" y="327"/>
                  <a:pt x="299" y="327"/>
                </a:cubicBezTo>
                <a:cubicBezTo>
                  <a:pt x="297" y="328"/>
                  <a:pt x="295" y="330"/>
                  <a:pt x="293" y="331"/>
                </a:cubicBezTo>
                <a:cubicBezTo>
                  <a:pt x="292" y="332"/>
                  <a:pt x="291" y="332"/>
                  <a:pt x="290" y="333"/>
                </a:cubicBezTo>
                <a:cubicBezTo>
                  <a:pt x="289" y="334"/>
                  <a:pt x="287" y="335"/>
                  <a:pt x="285" y="336"/>
                </a:cubicBezTo>
                <a:cubicBezTo>
                  <a:pt x="284" y="337"/>
                  <a:pt x="283" y="337"/>
                  <a:pt x="282" y="338"/>
                </a:cubicBezTo>
                <a:cubicBezTo>
                  <a:pt x="280" y="339"/>
                  <a:pt x="278" y="340"/>
                  <a:pt x="276" y="341"/>
                </a:cubicBezTo>
                <a:cubicBezTo>
                  <a:pt x="275" y="342"/>
                  <a:pt x="275" y="342"/>
                  <a:pt x="274" y="343"/>
                </a:cubicBezTo>
                <a:cubicBezTo>
                  <a:pt x="271" y="344"/>
                  <a:pt x="268" y="345"/>
                  <a:pt x="265" y="346"/>
                </a:cubicBezTo>
                <a:cubicBezTo>
                  <a:pt x="264" y="347"/>
                  <a:pt x="263" y="347"/>
                  <a:pt x="262" y="348"/>
                </a:cubicBezTo>
                <a:cubicBezTo>
                  <a:pt x="260" y="348"/>
                  <a:pt x="258" y="349"/>
                  <a:pt x="256" y="350"/>
                </a:cubicBezTo>
                <a:cubicBezTo>
                  <a:pt x="256" y="350"/>
                  <a:pt x="255" y="350"/>
                  <a:pt x="255" y="350"/>
                </a:cubicBezTo>
                <a:cubicBezTo>
                  <a:pt x="270" y="336"/>
                  <a:pt x="283" y="314"/>
                  <a:pt x="291" y="289"/>
                </a:cubicBezTo>
                <a:cubicBezTo>
                  <a:pt x="302" y="292"/>
                  <a:pt x="311" y="297"/>
                  <a:pt x="319" y="302"/>
                </a:cubicBezTo>
                <a:lnTo>
                  <a:pt x="319" y="302"/>
                </a:lnTo>
                <a:lnTo>
                  <a:pt x="320" y="302"/>
                </a:lnTo>
                <a:cubicBezTo>
                  <a:pt x="321" y="303"/>
                  <a:pt x="322" y="304"/>
                  <a:pt x="323" y="304"/>
                </a:cubicBezTo>
                <a:cubicBezTo>
                  <a:pt x="322" y="305"/>
                  <a:pt x="321" y="306"/>
                  <a:pt x="320" y="307"/>
                </a:cubicBezTo>
                <a:cubicBezTo>
                  <a:pt x="319" y="308"/>
                  <a:pt x="319" y="309"/>
                  <a:pt x="318" y="310"/>
                </a:cubicBezTo>
                <a:close/>
                <a:moveTo>
                  <a:pt x="150" y="346"/>
                </a:moveTo>
                <a:cubicBezTo>
                  <a:pt x="150" y="346"/>
                  <a:pt x="150" y="346"/>
                  <a:pt x="149" y="345"/>
                </a:cubicBezTo>
                <a:cubicBezTo>
                  <a:pt x="146" y="344"/>
                  <a:pt x="142" y="342"/>
                  <a:pt x="139" y="340"/>
                </a:cubicBezTo>
                <a:cubicBezTo>
                  <a:pt x="138" y="340"/>
                  <a:pt x="137" y="339"/>
                  <a:pt x="136" y="339"/>
                </a:cubicBezTo>
                <a:cubicBezTo>
                  <a:pt x="132" y="337"/>
                  <a:pt x="129" y="335"/>
                  <a:pt x="126" y="333"/>
                </a:cubicBezTo>
                <a:cubicBezTo>
                  <a:pt x="126" y="333"/>
                  <a:pt x="125" y="332"/>
                  <a:pt x="125" y="332"/>
                </a:cubicBezTo>
                <a:cubicBezTo>
                  <a:pt x="121" y="329"/>
                  <a:pt x="118" y="327"/>
                  <a:pt x="114" y="324"/>
                </a:cubicBezTo>
                <a:cubicBezTo>
                  <a:pt x="113" y="324"/>
                  <a:pt x="113" y="323"/>
                  <a:pt x="112" y="322"/>
                </a:cubicBezTo>
                <a:cubicBezTo>
                  <a:pt x="109" y="320"/>
                  <a:pt x="107" y="318"/>
                  <a:pt x="104" y="315"/>
                </a:cubicBezTo>
                <a:cubicBezTo>
                  <a:pt x="103" y="314"/>
                  <a:pt x="103" y="314"/>
                  <a:pt x="102" y="313"/>
                </a:cubicBezTo>
                <a:cubicBezTo>
                  <a:pt x="99" y="310"/>
                  <a:pt x="96" y="307"/>
                  <a:pt x="94" y="304"/>
                </a:cubicBezTo>
                <a:cubicBezTo>
                  <a:pt x="103" y="298"/>
                  <a:pt x="113" y="293"/>
                  <a:pt x="125" y="289"/>
                </a:cubicBezTo>
                <a:cubicBezTo>
                  <a:pt x="133" y="314"/>
                  <a:pt x="145" y="335"/>
                  <a:pt x="160" y="350"/>
                </a:cubicBezTo>
                <a:cubicBezTo>
                  <a:pt x="157" y="349"/>
                  <a:pt x="154" y="347"/>
                  <a:pt x="150" y="346"/>
                </a:cubicBezTo>
                <a:close/>
                <a:moveTo>
                  <a:pt x="309" y="269"/>
                </a:moveTo>
                <a:lnTo>
                  <a:pt x="314" y="273"/>
                </a:lnTo>
                <a:lnTo>
                  <a:pt x="314" y="284"/>
                </a:lnTo>
                <a:cubicBezTo>
                  <a:pt x="308" y="281"/>
                  <a:pt x="302" y="278"/>
                  <a:pt x="295" y="276"/>
                </a:cubicBezTo>
                <a:cubicBezTo>
                  <a:pt x="300" y="259"/>
                  <a:pt x="303" y="241"/>
                  <a:pt x="304" y="222"/>
                </a:cubicBezTo>
                <a:lnTo>
                  <a:pt x="305" y="222"/>
                </a:lnTo>
                <a:lnTo>
                  <a:pt x="304" y="235"/>
                </a:lnTo>
                <a:lnTo>
                  <a:pt x="314" y="253"/>
                </a:lnTo>
                <a:lnTo>
                  <a:pt x="309" y="264"/>
                </a:lnTo>
                <a:lnTo>
                  <a:pt x="309" y="269"/>
                </a:lnTo>
                <a:close/>
                <a:moveTo>
                  <a:pt x="77" y="161"/>
                </a:moveTo>
                <a:lnTo>
                  <a:pt x="77" y="173"/>
                </a:lnTo>
                <a:lnTo>
                  <a:pt x="83" y="183"/>
                </a:lnTo>
                <a:lnTo>
                  <a:pt x="88" y="184"/>
                </a:lnTo>
                <a:lnTo>
                  <a:pt x="88" y="181"/>
                </a:lnTo>
                <a:lnTo>
                  <a:pt x="83" y="172"/>
                </a:lnTo>
                <a:lnTo>
                  <a:pt x="82" y="163"/>
                </a:lnTo>
                <a:lnTo>
                  <a:pt x="85" y="163"/>
                </a:lnTo>
                <a:lnTo>
                  <a:pt x="86" y="172"/>
                </a:lnTo>
                <a:lnTo>
                  <a:pt x="95" y="184"/>
                </a:lnTo>
                <a:lnTo>
                  <a:pt x="93" y="188"/>
                </a:lnTo>
                <a:lnTo>
                  <a:pt x="98" y="196"/>
                </a:lnTo>
                <a:lnTo>
                  <a:pt x="111" y="199"/>
                </a:lnTo>
                <a:lnTo>
                  <a:pt x="111" y="197"/>
                </a:lnTo>
                <a:lnTo>
                  <a:pt x="112" y="197"/>
                </a:lnTo>
                <a:cubicBezTo>
                  <a:pt x="112" y="200"/>
                  <a:pt x="112" y="203"/>
                  <a:pt x="112" y="207"/>
                </a:cubicBezTo>
                <a:lnTo>
                  <a:pt x="59" y="207"/>
                </a:lnTo>
                <a:cubicBezTo>
                  <a:pt x="59" y="186"/>
                  <a:pt x="63" y="167"/>
                  <a:pt x="71" y="150"/>
                </a:cubicBezTo>
                <a:lnTo>
                  <a:pt x="71" y="158"/>
                </a:lnTo>
                <a:lnTo>
                  <a:pt x="77" y="161"/>
                </a:lnTo>
                <a:close/>
                <a:moveTo>
                  <a:pt x="348" y="154"/>
                </a:moveTo>
                <a:cubicBezTo>
                  <a:pt x="349" y="158"/>
                  <a:pt x="350" y="162"/>
                  <a:pt x="352" y="166"/>
                </a:cubicBezTo>
                <a:lnTo>
                  <a:pt x="351" y="167"/>
                </a:lnTo>
                <a:lnTo>
                  <a:pt x="339" y="167"/>
                </a:lnTo>
                <a:lnTo>
                  <a:pt x="332" y="162"/>
                </a:lnTo>
                <a:lnTo>
                  <a:pt x="324" y="162"/>
                </a:lnTo>
                <a:lnTo>
                  <a:pt x="324" y="167"/>
                </a:lnTo>
                <a:lnTo>
                  <a:pt x="322" y="167"/>
                </a:lnTo>
                <a:lnTo>
                  <a:pt x="319" y="165"/>
                </a:lnTo>
                <a:lnTo>
                  <a:pt x="306" y="162"/>
                </a:lnTo>
                <a:lnTo>
                  <a:pt x="306" y="153"/>
                </a:lnTo>
                <a:lnTo>
                  <a:pt x="299" y="154"/>
                </a:lnTo>
                <a:cubicBezTo>
                  <a:pt x="298" y="149"/>
                  <a:pt x="297" y="145"/>
                  <a:pt x="295" y="141"/>
                </a:cubicBezTo>
                <a:lnTo>
                  <a:pt x="299" y="142"/>
                </a:lnTo>
                <a:lnTo>
                  <a:pt x="303" y="137"/>
                </a:lnTo>
                <a:lnTo>
                  <a:pt x="304" y="141"/>
                </a:lnTo>
                <a:lnTo>
                  <a:pt x="316" y="148"/>
                </a:lnTo>
                <a:lnTo>
                  <a:pt x="315" y="150"/>
                </a:lnTo>
                <a:lnTo>
                  <a:pt x="309" y="150"/>
                </a:lnTo>
                <a:lnTo>
                  <a:pt x="311" y="153"/>
                </a:lnTo>
                <a:lnTo>
                  <a:pt x="315" y="154"/>
                </a:lnTo>
                <a:lnTo>
                  <a:pt x="318" y="152"/>
                </a:lnTo>
                <a:lnTo>
                  <a:pt x="318" y="148"/>
                </a:lnTo>
                <a:lnTo>
                  <a:pt x="320" y="147"/>
                </a:lnTo>
                <a:lnTo>
                  <a:pt x="319" y="145"/>
                </a:lnTo>
                <a:lnTo>
                  <a:pt x="311" y="141"/>
                </a:lnTo>
                <a:lnTo>
                  <a:pt x="309" y="135"/>
                </a:lnTo>
                <a:lnTo>
                  <a:pt x="315" y="135"/>
                </a:lnTo>
                <a:lnTo>
                  <a:pt x="317" y="137"/>
                </a:lnTo>
                <a:lnTo>
                  <a:pt x="323" y="142"/>
                </a:lnTo>
                <a:lnTo>
                  <a:pt x="323" y="148"/>
                </a:lnTo>
                <a:lnTo>
                  <a:pt x="329" y="154"/>
                </a:lnTo>
                <a:lnTo>
                  <a:pt x="331" y="146"/>
                </a:lnTo>
                <a:lnTo>
                  <a:pt x="335" y="143"/>
                </a:lnTo>
                <a:lnTo>
                  <a:pt x="336" y="150"/>
                </a:lnTo>
                <a:lnTo>
                  <a:pt x="340" y="155"/>
                </a:lnTo>
                <a:lnTo>
                  <a:pt x="348" y="154"/>
                </a:lnTo>
                <a:close/>
                <a:moveTo>
                  <a:pt x="340" y="148"/>
                </a:moveTo>
                <a:lnTo>
                  <a:pt x="340" y="142"/>
                </a:lnTo>
                <a:lnTo>
                  <a:pt x="341" y="141"/>
                </a:lnTo>
                <a:cubicBezTo>
                  <a:pt x="343" y="143"/>
                  <a:pt x="344" y="145"/>
                  <a:pt x="345" y="148"/>
                </a:cubicBezTo>
                <a:lnTo>
                  <a:pt x="343" y="148"/>
                </a:lnTo>
                <a:lnTo>
                  <a:pt x="340" y="148"/>
                </a:lnTo>
                <a:close/>
                <a:moveTo>
                  <a:pt x="269" y="147"/>
                </a:moveTo>
                <a:lnTo>
                  <a:pt x="269" y="152"/>
                </a:lnTo>
                <a:lnTo>
                  <a:pt x="274" y="154"/>
                </a:lnTo>
                <a:lnTo>
                  <a:pt x="281" y="154"/>
                </a:lnTo>
                <a:lnTo>
                  <a:pt x="285" y="154"/>
                </a:lnTo>
                <a:cubicBezTo>
                  <a:pt x="285" y="155"/>
                  <a:pt x="285" y="156"/>
                  <a:pt x="285" y="156"/>
                </a:cubicBezTo>
                <a:lnTo>
                  <a:pt x="284" y="157"/>
                </a:lnTo>
                <a:lnTo>
                  <a:pt x="277" y="157"/>
                </a:lnTo>
                <a:lnTo>
                  <a:pt x="274" y="157"/>
                </a:lnTo>
                <a:lnTo>
                  <a:pt x="266" y="161"/>
                </a:lnTo>
                <a:lnTo>
                  <a:pt x="266" y="170"/>
                </a:lnTo>
                <a:lnTo>
                  <a:pt x="249" y="182"/>
                </a:lnTo>
                <a:lnTo>
                  <a:pt x="251" y="187"/>
                </a:lnTo>
                <a:lnTo>
                  <a:pt x="254" y="187"/>
                </a:lnTo>
                <a:lnTo>
                  <a:pt x="253" y="192"/>
                </a:lnTo>
                <a:lnTo>
                  <a:pt x="251" y="193"/>
                </a:lnTo>
                <a:lnTo>
                  <a:pt x="251" y="205"/>
                </a:lnTo>
                <a:lnTo>
                  <a:pt x="252" y="207"/>
                </a:lnTo>
                <a:lnTo>
                  <a:pt x="215" y="207"/>
                </a:lnTo>
                <a:lnTo>
                  <a:pt x="215" y="163"/>
                </a:lnTo>
                <a:lnTo>
                  <a:pt x="256" y="150"/>
                </a:lnTo>
                <a:cubicBezTo>
                  <a:pt x="260" y="149"/>
                  <a:pt x="264" y="148"/>
                  <a:pt x="269" y="147"/>
                </a:cubicBezTo>
                <a:close/>
                <a:moveTo>
                  <a:pt x="201" y="224"/>
                </a:moveTo>
                <a:lnTo>
                  <a:pt x="199" y="220"/>
                </a:lnTo>
                <a:lnTo>
                  <a:pt x="202" y="220"/>
                </a:lnTo>
                <a:lnTo>
                  <a:pt x="202" y="227"/>
                </a:lnTo>
                <a:lnTo>
                  <a:pt x="201" y="224"/>
                </a:lnTo>
                <a:close/>
                <a:moveTo>
                  <a:pt x="136" y="197"/>
                </a:moveTo>
                <a:lnTo>
                  <a:pt x="128" y="195"/>
                </a:lnTo>
                <a:lnTo>
                  <a:pt x="131" y="189"/>
                </a:lnTo>
                <a:lnTo>
                  <a:pt x="130" y="185"/>
                </a:lnTo>
                <a:lnTo>
                  <a:pt x="126" y="188"/>
                </a:lnTo>
                <a:cubicBezTo>
                  <a:pt x="126" y="181"/>
                  <a:pt x="127" y="175"/>
                  <a:pt x="128" y="169"/>
                </a:cubicBezTo>
                <a:lnTo>
                  <a:pt x="141" y="169"/>
                </a:lnTo>
                <a:lnTo>
                  <a:pt x="141" y="174"/>
                </a:lnTo>
                <a:lnTo>
                  <a:pt x="148" y="177"/>
                </a:lnTo>
                <a:lnTo>
                  <a:pt x="147" y="168"/>
                </a:lnTo>
                <a:lnTo>
                  <a:pt x="152" y="163"/>
                </a:lnTo>
                <a:lnTo>
                  <a:pt x="161" y="157"/>
                </a:lnTo>
                <a:lnTo>
                  <a:pt x="161" y="153"/>
                </a:lnTo>
                <a:lnTo>
                  <a:pt x="163" y="152"/>
                </a:lnTo>
                <a:lnTo>
                  <a:pt x="202" y="163"/>
                </a:lnTo>
                <a:lnTo>
                  <a:pt x="202" y="207"/>
                </a:lnTo>
                <a:lnTo>
                  <a:pt x="167" y="207"/>
                </a:lnTo>
                <a:lnTo>
                  <a:pt x="166" y="206"/>
                </a:lnTo>
                <a:lnTo>
                  <a:pt x="157" y="204"/>
                </a:lnTo>
                <a:lnTo>
                  <a:pt x="154" y="207"/>
                </a:lnTo>
                <a:lnTo>
                  <a:pt x="137" y="207"/>
                </a:lnTo>
                <a:lnTo>
                  <a:pt x="136" y="197"/>
                </a:lnTo>
                <a:close/>
                <a:moveTo>
                  <a:pt x="112" y="192"/>
                </a:moveTo>
                <a:lnTo>
                  <a:pt x="112" y="192"/>
                </a:lnTo>
                <a:lnTo>
                  <a:pt x="109" y="186"/>
                </a:lnTo>
                <a:lnTo>
                  <a:pt x="111" y="180"/>
                </a:lnTo>
                <a:lnTo>
                  <a:pt x="114" y="174"/>
                </a:lnTo>
                <a:cubicBezTo>
                  <a:pt x="113" y="180"/>
                  <a:pt x="113" y="186"/>
                  <a:pt x="112" y="192"/>
                </a:cubicBezTo>
                <a:close/>
                <a:moveTo>
                  <a:pt x="125" y="204"/>
                </a:moveTo>
                <a:lnTo>
                  <a:pt x="126" y="204"/>
                </a:lnTo>
                <a:lnTo>
                  <a:pt x="128" y="207"/>
                </a:lnTo>
                <a:lnTo>
                  <a:pt x="125" y="207"/>
                </a:lnTo>
                <a:cubicBezTo>
                  <a:pt x="125" y="206"/>
                  <a:pt x="125" y="205"/>
                  <a:pt x="125" y="204"/>
                </a:cubicBezTo>
                <a:close/>
                <a:moveTo>
                  <a:pt x="147" y="220"/>
                </a:moveTo>
                <a:lnTo>
                  <a:pt x="147" y="224"/>
                </a:lnTo>
                <a:lnTo>
                  <a:pt x="140" y="230"/>
                </a:lnTo>
                <a:lnTo>
                  <a:pt x="139" y="238"/>
                </a:lnTo>
                <a:lnTo>
                  <a:pt x="138" y="243"/>
                </a:lnTo>
                <a:lnTo>
                  <a:pt x="149" y="257"/>
                </a:lnTo>
                <a:lnTo>
                  <a:pt x="150" y="262"/>
                </a:lnTo>
                <a:cubicBezTo>
                  <a:pt x="150" y="262"/>
                  <a:pt x="154" y="263"/>
                  <a:pt x="155" y="263"/>
                </a:cubicBezTo>
                <a:cubicBezTo>
                  <a:pt x="155" y="263"/>
                  <a:pt x="157" y="265"/>
                  <a:pt x="159" y="266"/>
                </a:cubicBezTo>
                <a:cubicBezTo>
                  <a:pt x="150" y="268"/>
                  <a:pt x="141" y="270"/>
                  <a:pt x="133" y="272"/>
                </a:cubicBezTo>
                <a:cubicBezTo>
                  <a:pt x="129" y="256"/>
                  <a:pt x="126" y="238"/>
                  <a:pt x="125" y="220"/>
                </a:cubicBezTo>
                <a:lnTo>
                  <a:pt x="147" y="220"/>
                </a:lnTo>
                <a:close/>
                <a:moveTo>
                  <a:pt x="164" y="278"/>
                </a:moveTo>
                <a:lnTo>
                  <a:pt x="164" y="296"/>
                </a:lnTo>
                <a:lnTo>
                  <a:pt x="167" y="296"/>
                </a:lnTo>
                <a:lnTo>
                  <a:pt x="165" y="308"/>
                </a:lnTo>
                <a:lnTo>
                  <a:pt x="170" y="315"/>
                </a:lnTo>
                <a:lnTo>
                  <a:pt x="169" y="327"/>
                </a:lnTo>
                <a:lnTo>
                  <a:pt x="176" y="339"/>
                </a:lnTo>
                <a:lnTo>
                  <a:pt x="185" y="347"/>
                </a:lnTo>
                <a:lnTo>
                  <a:pt x="194" y="347"/>
                </a:lnTo>
                <a:lnTo>
                  <a:pt x="195" y="344"/>
                </a:lnTo>
                <a:lnTo>
                  <a:pt x="188" y="338"/>
                </a:lnTo>
                <a:lnTo>
                  <a:pt x="189" y="336"/>
                </a:lnTo>
                <a:lnTo>
                  <a:pt x="190" y="332"/>
                </a:lnTo>
                <a:lnTo>
                  <a:pt x="190" y="329"/>
                </a:lnTo>
                <a:lnTo>
                  <a:pt x="186" y="329"/>
                </a:lnTo>
                <a:lnTo>
                  <a:pt x="183" y="326"/>
                </a:lnTo>
                <a:lnTo>
                  <a:pt x="187" y="323"/>
                </a:lnTo>
                <a:lnTo>
                  <a:pt x="188" y="320"/>
                </a:lnTo>
                <a:lnTo>
                  <a:pt x="184" y="319"/>
                </a:lnTo>
                <a:lnTo>
                  <a:pt x="184" y="316"/>
                </a:lnTo>
                <a:lnTo>
                  <a:pt x="190" y="315"/>
                </a:lnTo>
                <a:lnTo>
                  <a:pt x="198" y="311"/>
                </a:lnTo>
                <a:lnTo>
                  <a:pt x="201" y="306"/>
                </a:lnTo>
                <a:lnTo>
                  <a:pt x="202" y="305"/>
                </a:lnTo>
                <a:lnTo>
                  <a:pt x="202" y="357"/>
                </a:lnTo>
                <a:cubicBezTo>
                  <a:pt x="174" y="353"/>
                  <a:pt x="150" y="325"/>
                  <a:pt x="137" y="285"/>
                </a:cubicBezTo>
                <a:cubicBezTo>
                  <a:pt x="146" y="282"/>
                  <a:pt x="155" y="280"/>
                  <a:pt x="164" y="278"/>
                </a:cubicBezTo>
                <a:close/>
                <a:moveTo>
                  <a:pt x="215" y="279"/>
                </a:moveTo>
                <a:lnTo>
                  <a:pt x="220" y="280"/>
                </a:lnTo>
                <a:lnTo>
                  <a:pt x="225" y="275"/>
                </a:lnTo>
                <a:cubicBezTo>
                  <a:pt x="245" y="277"/>
                  <a:pt x="263" y="280"/>
                  <a:pt x="279" y="285"/>
                </a:cubicBezTo>
                <a:cubicBezTo>
                  <a:pt x="266" y="325"/>
                  <a:pt x="242" y="353"/>
                  <a:pt x="215" y="357"/>
                </a:cubicBezTo>
                <a:lnTo>
                  <a:pt x="215" y="279"/>
                </a:lnTo>
                <a:close/>
                <a:moveTo>
                  <a:pt x="227" y="262"/>
                </a:moveTo>
                <a:lnTo>
                  <a:pt x="228" y="257"/>
                </a:lnTo>
                <a:lnTo>
                  <a:pt x="234" y="249"/>
                </a:lnTo>
                <a:lnTo>
                  <a:pt x="235" y="244"/>
                </a:lnTo>
                <a:lnTo>
                  <a:pt x="229" y="242"/>
                </a:lnTo>
                <a:lnTo>
                  <a:pt x="226" y="236"/>
                </a:lnTo>
                <a:lnTo>
                  <a:pt x="215" y="235"/>
                </a:lnTo>
                <a:lnTo>
                  <a:pt x="215" y="220"/>
                </a:lnTo>
                <a:lnTo>
                  <a:pt x="263" y="220"/>
                </a:lnTo>
                <a:lnTo>
                  <a:pt x="265" y="222"/>
                </a:lnTo>
                <a:lnTo>
                  <a:pt x="271" y="222"/>
                </a:lnTo>
                <a:lnTo>
                  <a:pt x="271" y="221"/>
                </a:lnTo>
                <a:lnTo>
                  <a:pt x="283" y="221"/>
                </a:lnTo>
                <a:lnTo>
                  <a:pt x="283" y="220"/>
                </a:lnTo>
                <a:lnTo>
                  <a:pt x="290" y="220"/>
                </a:lnTo>
                <a:cubicBezTo>
                  <a:pt x="290" y="238"/>
                  <a:pt x="287" y="256"/>
                  <a:pt x="283" y="272"/>
                </a:cubicBezTo>
                <a:cubicBezTo>
                  <a:pt x="266" y="267"/>
                  <a:pt x="247" y="263"/>
                  <a:pt x="227" y="262"/>
                </a:cubicBezTo>
                <a:close/>
                <a:moveTo>
                  <a:pt x="353" y="175"/>
                </a:moveTo>
                <a:lnTo>
                  <a:pt x="354" y="174"/>
                </a:lnTo>
                <a:cubicBezTo>
                  <a:pt x="354" y="175"/>
                  <a:pt x="354" y="176"/>
                  <a:pt x="354" y="177"/>
                </a:cubicBezTo>
                <a:lnTo>
                  <a:pt x="353" y="175"/>
                </a:lnTo>
                <a:close/>
                <a:moveTo>
                  <a:pt x="60" y="220"/>
                </a:moveTo>
                <a:lnTo>
                  <a:pt x="112" y="220"/>
                </a:lnTo>
                <a:cubicBezTo>
                  <a:pt x="113" y="240"/>
                  <a:pt x="116" y="259"/>
                  <a:pt x="121" y="276"/>
                </a:cubicBezTo>
                <a:cubicBezTo>
                  <a:pt x="108" y="281"/>
                  <a:pt x="96" y="287"/>
                  <a:pt x="86" y="294"/>
                </a:cubicBezTo>
                <a:cubicBezTo>
                  <a:pt x="71" y="273"/>
                  <a:pt x="62" y="247"/>
                  <a:pt x="60" y="220"/>
                </a:cubicBezTo>
                <a:close/>
                <a:moveTo>
                  <a:pt x="376" y="95"/>
                </a:moveTo>
                <a:lnTo>
                  <a:pt x="360" y="95"/>
                </a:lnTo>
                <a:lnTo>
                  <a:pt x="360" y="149"/>
                </a:lnTo>
                <a:cubicBezTo>
                  <a:pt x="356" y="138"/>
                  <a:pt x="351" y="128"/>
                  <a:pt x="345" y="119"/>
                </a:cubicBezTo>
                <a:lnTo>
                  <a:pt x="345" y="28"/>
                </a:lnTo>
                <a:lnTo>
                  <a:pt x="376" y="28"/>
                </a:lnTo>
                <a:lnTo>
                  <a:pt x="376" y="95"/>
                </a:lnTo>
                <a:lnTo>
                  <a:pt x="376" y="95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graduatiom-mortarboard_20536"/>
          <p:cNvSpPr>
            <a:spLocks noChangeAspect="1"/>
          </p:cNvSpPr>
          <p:nvPr/>
        </p:nvSpPr>
        <p:spPr bwMode="auto">
          <a:xfrm>
            <a:off x="8169257" y="4611721"/>
            <a:ext cx="425976" cy="566796"/>
          </a:xfrm>
          <a:custGeom>
            <a:avLst/>
            <a:gdLst>
              <a:gd name="connsiteX0" fmla="*/ 192377 w 450261"/>
              <a:gd name="connsiteY0" fmla="*/ 528879 h 599109"/>
              <a:gd name="connsiteX1" fmla="*/ 159357 w 450261"/>
              <a:gd name="connsiteY1" fmla="*/ 554677 h 599109"/>
              <a:gd name="connsiteX2" fmla="*/ 192377 w 450261"/>
              <a:gd name="connsiteY2" fmla="*/ 581910 h 599109"/>
              <a:gd name="connsiteX3" fmla="*/ 223961 w 450261"/>
              <a:gd name="connsiteY3" fmla="*/ 554677 h 599109"/>
              <a:gd name="connsiteX4" fmla="*/ 192377 w 450261"/>
              <a:gd name="connsiteY4" fmla="*/ 528879 h 599109"/>
              <a:gd name="connsiteX5" fmla="*/ 275644 w 450261"/>
              <a:gd name="connsiteY5" fmla="*/ 523145 h 599109"/>
              <a:gd name="connsiteX6" fmla="*/ 244060 w 450261"/>
              <a:gd name="connsiteY6" fmla="*/ 548944 h 599109"/>
              <a:gd name="connsiteX7" fmla="*/ 275644 w 450261"/>
              <a:gd name="connsiteY7" fmla="*/ 576177 h 599109"/>
              <a:gd name="connsiteX8" fmla="*/ 307229 w 450261"/>
              <a:gd name="connsiteY8" fmla="*/ 548944 h 599109"/>
              <a:gd name="connsiteX9" fmla="*/ 275644 w 450261"/>
              <a:gd name="connsiteY9" fmla="*/ 523145 h 599109"/>
              <a:gd name="connsiteX10" fmla="*/ 333071 w 450261"/>
              <a:gd name="connsiteY10" fmla="*/ 299555 h 599109"/>
              <a:gd name="connsiteX11" fmla="*/ 221090 w 450261"/>
              <a:gd name="connsiteY11" fmla="*/ 332520 h 599109"/>
              <a:gd name="connsiteX12" fmla="*/ 126337 w 450261"/>
              <a:gd name="connsiteY12" fmla="*/ 311021 h 599109"/>
              <a:gd name="connsiteX13" fmla="*/ 167971 w 450261"/>
              <a:gd name="connsiteY13" fmla="*/ 417083 h 599109"/>
              <a:gd name="connsiteX14" fmla="*/ 155050 w 450261"/>
              <a:gd name="connsiteY14" fmla="*/ 524579 h 599109"/>
              <a:gd name="connsiteX15" fmla="*/ 192377 w 450261"/>
              <a:gd name="connsiteY15" fmla="*/ 511679 h 599109"/>
              <a:gd name="connsiteX16" fmla="*/ 231139 w 450261"/>
              <a:gd name="connsiteY16" fmla="*/ 527445 h 599109"/>
              <a:gd name="connsiteX17" fmla="*/ 275644 w 450261"/>
              <a:gd name="connsiteY17" fmla="*/ 505946 h 599109"/>
              <a:gd name="connsiteX18" fmla="*/ 314407 w 450261"/>
              <a:gd name="connsiteY18" fmla="*/ 521712 h 599109"/>
              <a:gd name="connsiteX19" fmla="*/ 294308 w 450261"/>
              <a:gd name="connsiteY19" fmla="*/ 411350 h 599109"/>
              <a:gd name="connsiteX20" fmla="*/ 333071 w 450261"/>
              <a:gd name="connsiteY20" fmla="*/ 299555 h 599109"/>
              <a:gd name="connsiteX21" fmla="*/ 364655 w 450261"/>
              <a:gd name="connsiteY21" fmla="*/ 220724 h 599109"/>
              <a:gd name="connsiteX22" fmla="*/ 292872 w 450261"/>
              <a:gd name="connsiteY22" fmla="*/ 260856 h 599109"/>
              <a:gd name="connsiteX23" fmla="*/ 239753 w 450261"/>
              <a:gd name="connsiteY23" fmla="*/ 242223 h 599109"/>
              <a:gd name="connsiteX24" fmla="*/ 221090 w 450261"/>
              <a:gd name="connsiteY24" fmla="*/ 266589 h 599109"/>
              <a:gd name="connsiteX25" fmla="*/ 203862 w 450261"/>
              <a:gd name="connsiteY25" fmla="*/ 242223 h 599109"/>
              <a:gd name="connsiteX26" fmla="*/ 202426 w 450261"/>
              <a:gd name="connsiteY26" fmla="*/ 240790 h 599109"/>
              <a:gd name="connsiteX27" fmla="*/ 146436 w 450261"/>
              <a:gd name="connsiteY27" fmla="*/ 260856 h 599109"/>
              <a:gd name="connsiteX28" fmla="*/ 78960 w 450261"/>
              <a:gd name="connsiteY28" fmla="*/ 226457 h 599109"/>
              <a:gd name="connsiteX29" fmla="*/ 221090 w 450261"/>
              <a:gd name="connsiteY29" fmla="*/ 321054 h 599109"/>
              <a:gd name="connsiteX30" fmla="*/ 364655 w 450261"/>
              <a:gd name="connsiteY30" fmla="*/ 220724 h 599109"/>
              <a:gd name="connsiteX31" fmla="*/ 221090 w 450261"/>
              <a:gd name="connsiteY31" fmla="*/ 220724 h 599109"/>
              <a:gd name="connsiteX32" fmla="*/ 202426 w 450261"/>
              <a:gd name="connsiteY32" fmla="*/ 235057 h 599109"/>
              <a:gd name="connsiteX33" fmla="*/ 221090 w 450261"/>
              <a:gd name="connsiteY33" fmla="*/ 253690 h 599109"/>
              <a:gd name="connsiteX34" fmla="*/ 236882 w 450261"/>
              <a:gd name="connsiteY34" fmla="*/ 235057 h 599109"/>
              <a:gd name="connsiteX35" fmla="*/ 221090 w 450261"/>
              <a:gd name="connsiteY35" fmla="*/ 220724 h 599109"/>
              <a:gd name="connsiteX36" fmla="*/ 222525 w 450261"/>
              <a:gd name="connsiteY36" fmla="*/ 163393 h 599109"/>
              <a:gd name="connsiteX37" fmla="*/ 219654 w 450261"/>
              <a:gd name="connsiteY37" fmla="*/ 164827 h 599109"/>
              <a:gd name="connsiteX38" fmla="*/ 218218 w 450261"/>
              <a:gd name="connsiteY38" fmla="*/ 164827 h 599109"/>
              <a:gd name="connsiteX39" fmla="*/ 219654 w 450261"/>
              <a:gd name="connsiteY39" fmla="*/ 167693 h 599109"/>
              <a:gd name="connsiteX40" fmla="*/ 222525 w 450261"/>
              <a:gd name="connsiteY40" fmla="*/ 163393 h 599109"/>
              <a:gd name="connsiteX41" fmla="*/ 287066 w 450261"/>
              <a:gd name="connsiteY41" fmla="*/ 153341 h 599109"/>
              <a:gd name="connsiteX42" fmla="*/ 292810 w 450261"/>
              <a:gd name="connsiteY42" fmla="*/ 153341 h 599109"/>
              <a:gd name="connsiteX43" fmla="*/ 337323 w 450261"/>
              <a:gd name="connsiteY43" fmla="*/ 192079 h 599109"/>
              <a:gd name="connsiteX44" fmla="*/ 292810 w 450261"/>
              <a:gd name="connsiteY44" fmla="*/ 230816 h 599109"/>
              <a:gd name="connsiteX45" fmla="*/ 249733 w 450261"/>
              <a:gd name="connsiteY45" fmla="*/ 192079 h 599109"/>
              <a:gd name="connsiteX46" fmla="*/ 256913 w 450261"/>
              <a:gd name="connsiteY46" fmla="*/ 170558 h 599109"/>
              <a:gd name="connsiteX47" fmla="*/ 272707 w 450261"/>
              <a:gd name="connsiteY47" fmla="*/ 179166 h 599109"/>
              <a:gd name="connsiteX48" fmla="*/ 291374 w 450261"/>
              <a:gd name="connsiteY48" fmla="*/ 163384 h 599109"/>
              <a:gd name="connsiteX49" fmla="*/ 287066 w 450261"/>
              <a:gd name="connsiteY49" fmla="*/ 153341 h 599109"/>
              <a:gd name="connsiteX50" fmla="*/ 143636 w 450261"/>
              <a:gd name="connsiteY50" fmla="*/ 153341 h 599109"/>
              <a:gd name="connsiteX51" fmla="*/ 188121 w 450261"/>
              <a:gd name="connsiteY51" fmla="*/ 192079 h 599109"/>
              <a:gd name="connsiteX52" fmla="*/ 143636 w 450261"/>
              <a:gd name="connsiteY52" fmla="*/ 230816 h 599109"/>
              <a:gd name="connsiteX53" fmla="*/ 99151 w 450261"/>
              <a:gd name="connsiteY53" fmla="*/ 192079 h 599109"/>
              <a:gd name="connsiteX54" fmla="*/ 103456 w 450261"/>
              <a:gd name="connsiteY54" fmla="*/ 176297 h 599109"/>
              <a:gd name="connsiteX55" fmla="*/ 114936 w 450261"/>
              <a:gd name="connsiteY55" fmla="*/ 179166 h 599109"/>
              <a:gd name="connsiteX56" fmla="*/ 133591 w 450261"/>
              <a:gd name="connsiteY56" fmla="*/ 163384 h 599109"/>
              <a:gd name="connsiteX57" fmla="*/ 130721 w 450261"/>
              <a:gd name="connsiteY57" fmla="*/ 154776 h 599109"/>
              <a:gd name="connsiteX58" fmla="*/ 143636 w 450261"/>
              <a:gd name="connsiteY58" fmla="*/ 153341 h 599109"/>
              <a:gd name="connsiteX59" fmla="*/ 123466 w 450261"/>
              <a:gd name="connsiteY59" fmla="*/ 137594 h 599109"/>
              <a:gd name="connsiteX60" fmla="*/ 80396 w 450261"/>
              <a:gd name="connsiteY60" fmla="*/ 192059 h 599109"/>
              <a:gd name="connsiteX61" fmla="*/ 146436 w 450261"/>
              <a:gd name="connsiteY61" fmla="*/ 249390 h 599109"/>
              <a:gd name="connsiteX62" fmla="*/ 212476 w 450261"/>
              <a:gd name="connsiteY62" fmla="*/ 192059 h 599109"/>
              <a:gd name="connsiteX63" fmla="*/ 200991 w 450261"/>
              <a:gd name="connsiteY63" fmla="*/ 159094 h 599109"/>
              <a:gd name="connsiteX64" fmla="*/ 312971 w 450261"/>
              <a:gd name="connsiteY64" fmla="*/ 136161 h 599109"/>
              <a:gd name="connsiteX65" fmla="*/ 239753 w 450261"/>
              <a:gd name="connsiteY65" fmla="*/ 157660 h 599109"/>
              <a:gd name="connsiteX66" fmla="*/ 228268 w 450261"/>
              <a:gd name="connsiteY66" fmla="*/ 192059 h 599109"/>
              <a:gd name="connsiteX67" fmla="*/ 292872 w 450261"/>
              <a:gd name="connsiteY67" fmla="*/ 249390 h 599109"/>
              <a:gd name="connsiteX68" fmla="*/ 358912 w 450261"/>
              <a:gd name="connsiteY68" fmla="*/ 192059 h 599109"/>
              <a:gd name="connsiteX69" fmla="*/ 312971 w 450261"/>
              <a:gd name="connsiteY69" fmla="*/ 136161 h 599109"/>
              <a:gd name="connsiteX70" fmla="*/ 101931 w 450261"/>
              <a:gd name="connsiteY70" fmla="*/ 131861 h 599109"/>
              <a:gd name="connsiteX71" fmla="*/ 103366 w 450261"/>
              <a:gd name="connsiteY71" fmla="*/ 133295 h 599109"/>
              <a:gd name="connsiteX72" fmla="*/ 106238 w 450261"/>
              <a:gd name="connsiteY72" fmla="*/ 133295 h 599109"/>
              <a:gd name="connsiteX73" fmla="*/ 344556 w 450261"/>
              <a:gd name="connsiteY73" fmla="*/ 127561 h 599109"/>
              <a:gd name="connsiteX74" fmla="*/ 331635 w 450261"/>
              <a:gd name="connsiteY74" fmla="*/ 131861 h 599109"/>
              <a:gd name="connsiteX75" fmla="*/ 337377 w 450261"/>
              <a:gd name="connsiteY75" fmla="*/ 134728 h 599109"/>
              <a:gd name="connsiteX76" fmla="*/ 343120 w 450261"/>
              <a:gd name="connsiteY76" fmla="*/ 128995 h 599109"/>
              <a:gd name="connsiteX77" fmla="*/ 344556 w 450261"/>
              <a:gd name="connsiteY77" fmla="*/ 127561 h 599109"/>
              <a:gd name="connsiteX78" fmla="*/ 0 w 450261"/>
              <a:gd name="connsiteY78" fmla="*/ 0 h 599109"/>
              <a:gd name="connsiteX79" fmla="*/ 437873 w 450261"/>
              <a:gd name="connsiteY79" fmla="*/ 0 h 599109"/>
              <a:gd name="connsiteX80" fmla="*/ 437873 w 450261"/>
              <a:gd name="connsiteY80" fmla="*/ 28666 h 599109"/>
              <a:gd name="connsiteX81" fmla="*/ 417774 w 450261"/>
              <a:gd name="connsiteY81" fmla="*/ 28666 h 599109"/>
              <a:gd name="connsiteX82" fmla="*/ 417774 w 450261"/>
              <a:gd name="connsiteY82" fmla="*/ 94596 h 599109"/>
              <a:gd name="connsiteX83" fmla="*/ 429259 w 450261"/>
              <a:gd name="connsiteY83" fmla="*/ 94596 h 599109"/>
              <a:gd name="connsiteX84" fmla="*/ 429259 w 450261"/>
              <a:gd name="connsiteY84" fmla="*/ 150494 h 599109"/>
              <a:gd name="connsiteX85" fmla="*/ 379011 w 450261"/>
              <a:gd name="connsiteY85" fmla="*/ 150494 h 599109"/>
              <a:gd name="connsiteX86" fmla="*/ 379011 w 450261"/>
              <a:gd name="connsiteY86" fmla="*/ 94596 h 599109"/>
              <a:gd name="connsiteX87" fmla="*/ 394804 w 450261"/>
              <a:gd name="connsiteY87" fmla="*/ 94596 h 599109"/>
              <a:gd name="connsiteX88" fmla="*/ 394804 w 450261"/>
              <a:gd name="connsiteY88" fmla="*/ 28666 h 599109"/>
              <a:gd name="connsiteX89" fmla="*/ 363219 w 450261"/>
              <a:gd name="connsiteY89" fmla="*/ 28666 h 599109"/>
              <a:gd name="connsiteX90" fmla="*/ 363219 w 450261"/>
              <a:gd name="connsiteY90" fmla="*/ 87430 h 599109"/>
              <a:gd name="connsiteX91" fmla="*/ 363219 w 450261"/>
              <a:gd name="connsiteY91" fmla="*/ 114662 h 599109"/>
              <a:gd name="connsiteX92" fmla="*/ 363219 w 450261"/>
              <a:gd name="connsiteY92" fmla="*/ 121828 h 599109"/>
              <a:gd name="connsiteX93" fmla="*/ 360348 w 450261"/>
              <a:gd name="connsiteY93" fmla="*/ 121828 h 599109"/>
              <a:gd name="connsiteX94" fmla="*/ 353170 w 450261"/>
              <a:gd name="connsiteY94" fmla="*/ 136161 h 599109"/>
              <a:gd name="connsiteX95" fmla="*/ 377576 w 450261"/>
              <a:gd name="connsiteY95" fmla="*/ 212125 h 599109"/>
              <a:gd name="connsiteX96" fmla="*/ 364655 w 450261"/>
              <a:gd name="connsiteY96" fmla="*/ 265156 h 599109"/>
              <a:gd name="connsiteX97" fmla="*/ 368962 w 450261"/>
              <a:gd name="connsiteY97" fmla="*/ 260856 h 599109"/>
              <a:gd name="connsiteX98" fmla="*/ 446487 w 450261"/>
              <a:gd name="connsiteY98" fmla="*/ 392717 h 599109"/>
              <a:gd name="connsiteX99" fmla="*/ 338813 w 450261"/>
              <a:gd name="connsiteY99" fmla="*/ 567577 h 599109"/>
              <a:gd name="connsiteX100" fmla="*/ 327328 w 450261"/>
              <a:gd name="connsiteY100" fmla="*/ 548944 h 599109"/>
              <a:gd name="connsiteX101" fmla="*/ 275644 w 450261"/>
              <a:gd name="connsiteY101" fmla="*/ 593376 h 599109"/>
              <a:gd name="connsiteX102" fmla="*/ 236882 w 450261"/>
              <a:gd name="connsiteY102" fmla="*/ 577610 h 599109"/>
              <a:gd name="connsiteX103" fmla="*/ 192377 w 450261"/>
              <a:gd name="connsiteY103" fmla="*/ 599109 h 599109"/>
              <a:gd name="connsiteX104" fmla="*/ 140693 w 450261"/>
              <a:gd name="connsiteY104" fmla="*/ 560411 h 599109"/>
              <a:gd name="connsiteX105" fmla="*/ 133515 w 450261"/>
              <a:gd name="connsiteY105" fmla="*/ 574743 h 599109"/>
              <a:gd name="connsiteX106" fmla="*/ 15792 w 450261"/>
              <a:gd name="connsiteY106" fmla="*/ 405617 h 599109"/>
              <a:gd name="connsiteX107" fmla="*/ 77525 w 450261"/>
              <a:gd name="connsiteY107" fmla="*/ 272322 h 599109"/>
              <a:gd name="connsiteX108" fmla="*/ 80396 w 450261"/>
              <a:gd name="connsiteY108" fmla="*/ 268022 h 599109"/>
              <a:gd name="connsiteX109" fmla="*/ 64604 w 450261"/>
              <a:gd name="connsiteY109" fmla="*/ 212125 h 599109"/>
              <a:gd name="connsiteX110" fmla="*/ 89010 w 450261"/>
              <a:gd name="connsiteY110" fmla="*/ 136161 h 599109"/>
              <a:gd name="connsiteX111" fmla="*/ 83267 w 450261"/>
              <a:gd name="connsiteY111" fmla="*/ 126128 h 599109"/>
              <a:gd name="connsiteX112" fmla="*/ 66039 w 450261"/>
              <a:gd name="connsiteY112" fmla="*/ 121828 h 599109"/>
              <a:gd name="connsiteX113" fmla="*/ 66039 w 450261"/>
              <a:gd name="connsiteY113" fmla="*/ 28666 h 599109"/>
              <a:gd name="connsiteX114" fmla="*/ 0 w 450261"/>
              <a:gd name="connsiteY114" fmla="*/ 28666 h 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50261" h="599109">
                <a:moveTo>
                  <a:pt x="192377" y="528879"/>
                </a:moveTo>
                <a:cubicBezTo>
                  <a:pt x="175149" y="528879"/>
                  <a:pt x="159357" y="540345"/>
                  <a:pt x="159357" y="554677"/>
                </a:cubicBezTo>
                <a:cubicBezTo>
                  <a:pt x="159357" y="569010"/>
                  <a:pt x="175149" y="581910"/>
                  <a:pt x="192377" y="581910"/>
                </a:cubicBezTo>
                <a:cubicBezTo>
                  <a:pt x="209605" y="581910"/>
                  <a:pt x="223961" y="569010"/>
                  <a:pt x="223961" y="554677"/>
                </a:cubicBezTo>
                <a:cubicBezTo>
                  <a:pt x="223961" y="540345"/>
                  <a:pt x="209605" y="528879"/>
                  <a:pt x="192377" y="528879"/>
                </a:cubicBezTo>
                <a:close/>
                <a:moveTo>
                  <a:pt x="275644" y="523145"/>
                </a:moveTo>
                <a:cubicBezTo>
                  <a:pt x="258417" y="523145"/>
                  <a:pt x="244060" y="534612"/>
                  <a:pt x="244060" y="548944"/>
                </a:cubicBezTo>
                <a:cubicBezTo>
                  <a:pt x="244060" y="563277"/>
                  <a:pt x="258417" y="576177"/>
                  <a:pt x="275644" y="576177"/>
                </a:cubicBezTo>
                <a:cubicBezTo>
                  <a:pt x="292872" y="576177"/>
                  <a:pt x="307229" y="563277"/>
                  <a:pt x="307229" y="548944"/>
                </a:cubicBezTo>
                <a:cubicBezTo>
                  <a:pt x="307229" y="534612"/>
                  <a:pt x="292872" y="523145"/>
                  <a:pt x="275644" y="523145"/>
                </a:cubicBezTo>
                <a:close/>
                <a:moveTo>
                  <a:pt x="333071" y="299555"/>
                </a:moveTo>
                <a:cubicBezTo>
                  <a:pt x="304358" y="321054"/>
                  <a:pt x="265595" y="332520"/>
                  <a:pt x="221090" y="332520"/>
                </a:cubicBezTo>
                <a:cubicBezTo>
                  <a:pt x="185198" y="332520"/>
                  <a:pt x="152179" y="325353"/>
                  <a:pt x="126337" y="311021"/>
                </a:cubicBezTo>
                <a:cubicBezTo>
                  <a:pt x="145000" y="335386"/>
                  <a:pt x="165099" y="371218"/>
                  <a:pt x="167971" y="417083"/>
                </a:cubicBezTo>
                <a:cubicBezTo>
                  <a:pt x="172278" y="460081"/>
                  <a:pt x="165099" y="497346"/>
                  <a:pt x="155050" y="524579"/>
                </a:cubicBezTo>
                <a:cubicBezTo>
                  <a:pt x="165099" y="517412"/>
                  <a:pt x="178020" y="511679"/>
                  <a:pt x="192377" y="511679"/>
                </a:cubicBezTo>
                <a:cubicBezTo>
                  <a:pt x="208169" y="511679"/>
                  <a:pt x="222525" y="517412"/>
                  <a:pt x="231139" y="527445"/>
                </a:cubicBezTo>
                <a:cubicBezTo>
                  <a:pt x="241189" y="514546"/>
                  <a:pt x="256981" y="505946"/>
                  <a:pt x="275644" y="505946"/>
                </a:cubicBezTo>
                <a:cubicBezTo>
                  <a:pt x="291437" y="505946"/>
                  <a:pt x="305793" y="511679"/>
                  <a:pt x="314407" y="521712"/>
                </a:cubicBezTo>
                <a:cubicBezTo>
                  <a:pt x="304358" y="494480"/>
                  <a:pt x="294308" y="455781"/>
                  <a:pt x="294308" y="411350"/>
                </a:cubicBezTo>
                <a:cubicBezTo>
                  <a:pt x="295744" y="364052"/>
                  <a:pt x="314407" y="325353"/>
                  <a:pt x="333071" y="299555"/>
                </a:cubicBezTo>
                <a:close/>
                <a:moveTo>
                  <a:pt x="364655" y="220724"/>
                </a:moveTo>
                <a:cubicBezTo>
                  <a:pt x="351734" y="245090"/>
                  <a:pt x="324457" y="260856"/>
                  <a:pt x="292872" y="260856"/>
                </a:cubicBezTo>
                <a:cubicBezTo>
                  <a:pt x="272773" y="260856"/>
                  <a:pt x="252674" y="253690"/>
                  <a:pt x="239753" y="242223"/>
                </a:cubicBezTo>
                <a:lnTo>
                  <a:pt x="221090" y="266589"/>
                </a:lnTo>
                <a:lnTo>
                  <a:pt x="203862" y="242223"/>
                </a:lnTo>
                <a:lnTo>
                  <a:pt x="202426" y="240790"/>
                </a:lnTo>
                <a:cubicBezTo>
                  <a:pt x="188070" y="253690"/>
                  <a:pt x="167971" y="260856"/>
                  <a:pt x="146436" y="260856"/>
                </a:cubicBezTo>
                <a:cubicBezTo>
                  <a:pt x="117723" y="260856"/>
                  <a:pt x="91881" y="247957"/>
                  <a:pt x="78960" y="226457"/>
                </a:cubicBezTo>
                <a:cubicBezTo>
                  <a:pt x="87574" y="286655"/>
                  <a:pt x="147872" y="321054"/>
                  <a:pt x="221090" y="321054"/>
                </a:cubicBezTo>
                <a:cubicBezTo>
                  <a:pt x="297179" y="321054"/>
                  <a:pt x="358912" y="285222"/>
                  <a:pt x="364655" y="220724"/>
                </a:cubicBezTo>
                <a:close/>
                <a:moveTo>
                  <a:pt x="221090" y="220724"/>
                </a:moveTo>
                <a:cubicBezTo>
                  <a:pt x="205298" y="219291"/>
                  <a:pt x="202426" y="235057"/>
                  <a:pt x="202426" y="235057"/>
                </a:cubicBezTo>
                <a:lnTo>
                  <a:pt x="221090" y="253690"/>
                </a:lnTo>
                <a:lnTo>
                  <a:pt x="236882" y="235057"/>
                </a:lnTo>
                <a:cubicBezTo>
                  <a:pt x="236882" y="235057"/>
                  <a:pt x="235446" y="220724"/>
                  <a:pt x="221090" y="220724"/>
                </a:cubicBezTo>
                <a:close/>
                <a:moveTo>
                  <a:pt x="222525" y="163393"/>
                </a:moveTo>
                <a:lnTo>
                  <a:pt x="219654" y="164827"/>
                </a:lnTo>
                <a:lnTo>
                  <a:pt x="218218" y="164827"/>
                </a:lnTo>
                <a:cubicBezTo>
                  <a:pt x="218218" y="164827"/>
                  <a:pt x="219654" y="166260"/>
                  <a:pt x="219654" y="167693"/>
                </a:cubicBezTo>
                <a:cubicBezTo>
                  <a:pt x="221090" y="166260"/>
                  <a:pt x="221090" y="164827"/>
                  <a:pt x="222525" y="163393"/>
                </a:cubicBezTo>
                <a:close/>
                <a:moveTo>
                  <a:pt x="287066" y="153341"/>
                </a:moveTo>
                <a:cubicBezTo>
                  <a:pt x="288502" y="153341"/>
                  <a:pt x="291374" y="153341"/>
                  <a:pt x="292810" y="153341"/>
                </a:cubicBezTo>
                <a:cubicBezTo>
                  <a:pt x="317220" y="153341"/>
                  <a:pt x="337323" y="170558"/>
                  <a:pt x="337323" y="192079"/>
                </a:cubicBezTo>
                <a:cubicBezTo>
                  <a:pt x="337323" y="213599"/>
                  <a:pt x="317220" y="230816"/>
                  <a:pt x="292810" y="230816"/>
                </a:cubicBezTo>
                <a:cubicBezTo>
                  <a:pt x="268400" y="230816"/>
                  <a:pt x="249733" y="213599"/>
                  <a:pt x="249733" y="192079"/>
                </a:cubicBezTo>
                <a:cubicBezTo>
                  <a:pt x="249733" y="183470"/>
                  <a:pt x="252605" y="176297"/>
                  <a:pt x="256913" y="170558"/>
                </a:cubicBezTo>
                <a:cubicBezTo>
                  <a:pt x="259784" y="176297"/>
                  <a:pt x="265528" y="179166"/>
                  <a:pt x="272707" y="179166"/>
                </a:cubicBezTo>
                <a:cubicBezTo>
                  <a:pt x="282759" y="179166"/>
                  <a:pt x="291374" y="171992"/>
                  <a:pt x="291374" y="163384"/>
                </a:cubicBezTo>
                <a:cubicBezTo>
                  <a:pt x="291374" y="159080"/>
                  <a:pt x="289938" y="156210"/>
                  <a:pt x="287066" y="153341"/>
                </a:cubicBezTo>
                <a:close/>
                <a:moveTo>
                  <a:pt x="143636" y="153341"/>
                </a:moveTo>
                <a:cubicBezTo>
                  <a:pt x="168031" y="153341"/>
                  <a:pt x="188121" y="170558"/>
                  <a:pt x="188121" y="192079"/>
                </a:cubicBezTo>
                <a:cubicBezTo>
                  <a:pt x="188121" y="213599"/>
                  <a:pt x="168031" y="230816"/>
                  <a:pt x="143636" y="230816"/>
                </a:cubicBezTo>
                <a:cubicBezTo>
                  <a:pt x="119241" y="230816"/>
                  <a:pt x="99151" y="213599"/>
                  <a:pt x="99151" y="192079"/>
                </a:cubicBezTo>
                <a:cubicBezTo>
                  <a:pt x="99151" y="186340"/>
                  <a:pt x="100586" y="180601"/>
                  <a:pt x="103456" y="176297"/>
                </a:cubicBezTo>
                <a:cubicBezTo>
                  <a:pt x="106326" y="177731"/>
                  <a:pt x="110631" y="179166"/>
                  <a:pt x="114936" y="179166"/>
                </a:cubicBezTo>
                <a:cubicBezTo>
                  <a:pt x="124981" y="179166"/>
                  <a:pt x="133591" y="171992"/>
                  <a:pt x="133591" y="163384"/>
                </a:cubicBezTo>
                <a:cubicBezTo>
                  <a:pt x="133591" y="160515"/>
                  <a:pt x="132156" y="157645"/>
                  <a:pt x="130721" y="154776"/>
                </a:cubicBezTo>
                <a:cubicBezTo>
                  <a:pt x="135026" y="153341"/>
                  <a:pt x="139331" y="153341"/>
                  <a:pt x="143636" y="153341"/>
                </a:cubicBezTo>
                <a:close/>
                <a:moveTo>
                  <a:pt x="123466" y="137594"/>
                </a:moveTo>
                <a:cubicBezTo>
                  <a:pt x="99059" y="146194"/>
                  <a:pt x="80396" y="167693"/>
                  <a:pt x="80396" y="192059"/>
                </a:cubicBezTo>
                <a:cubicBezTo>
                  <a:pt x="80396" y="223591"/>
                  <a:pt x="110545" y="249390"/>
                  <a:pt x="146436" y="249390"/>
                </a:cubicBezTo>
                <a:cubicBezTo>
                  <a:pt x="182327" y="249390"/>
                  <a:pt x="212476" y="223591"/>
                  <a:pt x="212476" y="192059"/>
                </a:cubicBezTo>
                <a:cubicBezTo>
                  <a:pt x="212476" y="179159"/>
                  <a:pt x="208169" y="169126"/>
                  <a:pt x="200991" y="159094"/>
                </a:cubicBezTo>
                <a:close/>
                <a:moveTo>
                  <a:pt x="312971" y="136161"/>
                </a:moveTo>
                <a:lnTo>
                  <a:pt x="239753" y="157660"/>
                </a:lnTo>
                <a:cubicBezTo>
                  <a:pt x="232575" y="167693"/>
                  <a:pt x="228268" y="179159"/>
                  <a:pt x="228268" y="192059"/>
                </a:cubicBezTo>
                <a:cubicBezTo>
                  <a:pt x="228268" y="223591"/>
                  <a:pt x="256981" y="249390"/>
                  <a:pt x="292872" y="249390"/>
                </a:cubicBezTo>
                <a:cubicBezTo>
                  <a:pt x="330199" y="249390"/>
                  <a:pt x="358912" y="223591"/>
                  <a:pt x="358912" y="192059"/>
                </a:cubicBezTo>
                <a:cubicBezTo>
                  <a:pt x="358912" y="166260"/>
                  <a:pt x="338813" y="143328"/>
                  <a:pt x="312971" y="136161"/>
                </a:cubicBezTo>
                <a:close/>
                <a:moveTo>
                  <a:pt x="101931" y="131861"/>
                </a:moveTo>
                <a:lnTo>
                  <a:pt x="103366" y="133295"/>
                </a:lnTo>
                <a:cubicBezTo>
                  <a:pt x="104802" y="133295"/>
                  <a:pt x="104802" y="133295"/>
                  <a:pt x="106238" y="133295"/>
                </a:cubicBezTo>
                <a:close/>
                <a:moveTo>
                  <a:pt x="344556" y="127561"/>
                </a:moveTo>
                <a:lnTo>
                  <a:pt x="331635" y="131861"/>
                </a:lnTo>
                <a:cubicBezTo>
                  <a:pt x="333071" y="131861"/>
                  <a:pt x="335942" y="133295"/>
                  <a:pt x="337377" y="134728"/>
                </a:cubicBezTo>
                <a:lnTo>
                  <a:pt x="343120" y="128995"/>
                </a:lnTo>
                <a:cubicBezTo>
                  <a:pt x="343120" y="128995"/>
                  <a:pt x="344556" y="127561"/>
                  <a:pt x="344556" y="127561"/>
                </a:cubicBezTo>
                <a:close/>
                <a:moveTo>
                  <a:pt x="0" y="0"/>
                </a:moveTo>
                <a:lnTo>
                  <a:pt x="437873" y="0"/>
                </a:lnTo>
                <a:lnTo>
                  <a:pt x="437873" y="28666"/>
                </a:lnTo>
                <a:lnTo>
                  <a:pt x="417774" y="28666"/>
                </a:lnTo>
                <a:lnTo>
                  <a:pt x="417774" y="94596"/>
                </a:lnTo>
                <a:lnTo>
                  <a:pt x="429259" y="94596"/>
                </a:lnTo>
                <a:lnTo>
                  <a:pt x="429259" y="150494"/>
                </a:lnTo>
                <a:lnTo>
                  <a:pt x="379011" y="150494"/>
                </a:lnTo>
                <a:lnTo>
                  <a:pt x="379011" y="94596"/>
                </a:lnTo>
                <a:lnTo>
                  <a:pt x="394804" y="94596"/>
                </a:lnTo>
                <a:lnTo>
                  <a:pt x="394804" y="28666"/>
                </a:lnTo>
                <a:lnTo>
                  <a:pt x="363219" y="28666"/>
                </a:lnTo>
                <a:lnTo>
                  <a:pt x="363219" y="87430"/>
                </a:lnTo>
                <a:cubicBezTo>
                  <a:pt x="363219" y="93163"/>
                  <a:pt x="364655" y="103196"/>
                  <a:pt x="363219" y="114662"/>
                </a:cubicBezTo>
                <a:lnTo>
                  <a:pt x="363219" y="121828"/>
                </a:lnTo>
                <a:lnTo>
                  <a:pt x="360348" y="121828"/>
                </a:lnTo>
                <a:cubicBezTo>
                  <a:pt x="358912" y="127561"/>
                  <a:pt x="357477" y="133295"/>
                  <a:pt x="353170" y="136161"/>
                </a:cubicBezTo>
                <a:cubicBezTo>
                  <a:pt x="371833" y="159094"/>
                  <a:pt x="377576" y="180593"/>
                  <a:pt x="377576" y="212125"/>
                </a:cubicBezTo>
                <a:cubicBezTo>
                  <a:pt x="377576" y="232191"/>
                  <a:pt x="373269" y="249390"/>
                  <a:pt x="364655" y="265156"/>
                </a:cubicBezTo>
                <a:cubicBezTo>
                  <a:pt x="367526" y="262289"/>
                  <a:pt x="368962" y="260856"/>
                  <a:pt x="368962" y="260856"/>
                </a:cubicBezTo>
                <a:cubicBezTo>
                  <a:pt x="368962" y="260856"/>
                  <a:pt x="470893" y="273756"/>
                  <a:pt x="446487" y="392717"/>
                </a:cubicBezTo>
                <a:cubicBezTo>
                  <a:pt x="422081" y="513113"/>
                  <a:pt x="338813" y="567577"/>
                  <a:pt x="338813" y="567577"/>
                </a:cubicBezTo>
                <a:cubicBezTo>
                  <a:pt x="338813" y="567577"/>
                  <a:pt x="334506" y="560411"/>
                  <a:pt x="327328" y="548944"/>
                </a:cubicBezTo>
                <a:cubicBezTo>
                  <a:pt x="327328" y="573310"/>
                  <a:pt x="304358" y="593376"/>
                  <a:pt x="275644" y="593376"/>
                </a:cubicBezTo>
                <a:cubicBezTo>
                  <a:pt x="259852" y="593376"/>
                  <a:pt x="245496" y="586209"/>
                  <a:pt x="236882" y="577610"/>
                </a:cubicBezTo>
                <a:cubicBezTo>
                  <a:pt x="226832" y="590509"/>
                  <a:pt x="211040" y="599109"/>
                  <a:pt x="192377" y="599109"/>
                </a:cubicBezTo>
                <a:cubicBezTo>
                  <a:pt x="166535" y="599109"/>
                  <a:pt x="143565" y="581910"/>
                  <a:pt x="140693" y="560411"/>
                </a:cubicBezTo>
                <a:cubicBezTo>
                  <a:pt x="136386" y="569010"/>
                  <a:pt x="133515" y="574743"/>
                  <a:pt x="133515" y="574743"/>
                </a:cubicBezTo>
                <a:cubicBezTo>
                  <a:pt x="133515" y="574743"/>
                  <a:pt x="45940" y="524579"/>
                  <a:pt x="15792" y="405617"/>
                </a:cubicBezTo>
                <a:cubicBezTo>
                  <a:pt x="-10050" y="306721"/>
                  <a:pt x="54554" y="279489"/>
                  <a:pt x="77525" y="272322"/>
                </a:cubicBezTo>
                <a:cubicBezTo>
                  <a:pt x="78960" y="270889"/>
                  <a:pt x="78960" y="269456"/>
                  <a:pt x="80396" y="268022"/>
                </a:cubicBezTo>
                <a:cubicBezTo>
                  <a:pt x="70346" y="252256"/>
                  <a:pt x="64604" y="233624"/>
                  <a:pt x="64604" y="212125"/>
                </a:cubicBezTo>
                <a:cubicBezTo>
                  <a:pt x="64604" y="180593"/>
                  <a:pt x="70346" y="159094"/>
                  <a:pt x="89010" y="136161"/>
                </a:cubicBezTo>
                <a:cubicBezTo>
                  <a:pt x="86139" y="133295"/>
                  <a:pt x="84703" y="130428"/>
                  <a:pt x="83267" y="126128"/>
                </a:cubicBezTo>
                <a:lnTo>
                  <a:pt x="66039" y="121828"/>
                </a:lnTo>
                <a:lnTo>
                  <a:pt x="66039" y="28666"/>
                </a:lnTo>
                <a:lnTo>
                  <a:pt x="0" y="28666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graduate-with-cap_43385"/>
          <p:cNvSpPr>
            <a:spLocks noChangeAspect="1"/>
          </p:cNvSpPr>
          <p:nvPr/>
        </p:nvSpPr>
        <p:spPr bwMode="auto">
          <a:xfrm>
            <a:off x="3027232" y="4479373"/>
            <a:ext cx="537087" cy="609685"/>
          </a:xfrm>
          <a:custGeom>
            <a:avLst/>
            <a:gdLst>
              <a:gd name="connsiteX0" fmla="*/ 71958 w 534049"/>
              <a:gd name="connsiteY0" fmla="*/ 503013 h 606236"/>
              <a:gd name="connsiteX1" fmla="*/ 104966 w 534049"/>
              <a:gd name="connsiteY1" fmla="*/ 503013 h 606236"/>
              <a:gd name="connsiteX2" fmla="*/ 148020 w 534049"/>
              <a:gd name="connsiteY2" fmla="*/ 503013 h 606236"/>
              <a:gd name="connsiteX3" fmla="*/ 209731 w 534049"/>
              <a:gd name="connsiteY3" fmla="*/ 503013 h 606236"/>
              <a:gd name="connsiteX4" fmla="*/ 268571 w 534049"/>
              <a:gd name="connsiteY4" fmla="*/ 573262 h 606236"/>
              <a:gd name="connsiteX5" fmla="*/ 327412 w 534049"/>
              <a:gd name="connsiteY5" fmla="*/ 503013 h 606236"/>
              <a:gd name="connsiteX6" fmla="*/ 384817 w 534049"/>
              <a:gd name="connsiteY6" fmla="*/ 503013 h 606236"/>
              <a:gd name="connsiteX7" fmla="*/ 423566 w 534049"/>
              <a:gd name="connsiteY7" fmla="*/ 503013 h 606236"/>
              <a:gd name="connsiteX8" fmla="*/ 453704 w 534049"/>
              <a:gd name="connsiteY8" fmla="*/ 503013 h 606236"/>
              <a:gd name="connsiteX9" fmla="*/ 456574 w 534049"/>
              <a:gd name="connsiteY9" fmla="*/ 606236 h 606236"/>
              <a:gd name="connsiteX10" fmla="*/ 71958 w 534049"/>
              <a:gd name="connsiteY10" fmla="*/ 606236 h 606236"/>
              <a:gd name="connsiteX11" fmla="*/ 265618 w 534049"/>
              <a:gd name="connsiteY11" fmla="*/ 144835 h 606236"/>
              <a:gd name="connsiteX12" fmla="*/ 417729 w 534049"/>
              <a:gd name="connsiteY12" fmla="*/ 186404 h 606236"/>
              <a:gd name="connsiteX13" fmla="*/ 417729 w 534049"/>
              <a:gd name="connsiteY13" fmla="*/ 270975 h 606236"/>
              <a:gd name="connsiteX14" fmla="*/ 413424 w 534049"/>
              <a:gd name="connsiteY14" fmla="*/ 268109 h 606236"/>
              <a:gd name="connsiteX15" fmla="*/ 423469 w 534049"/>
              <a:gd name="connsiteY15" fmla="*/ 324012 h 606236"/>
              <a:gd name="connsiteX16" fmla="*/ 267053 w 534049"/>
              <a:gd name="connsiteY16" fmla="*/ 480253 h 606236"/>
              <a:gd name="connsiteX17" fmla="*/ 109201 w 534049"/>
              <a:gd name="connsiteY17" fmla="*/ 324012 h 606236"/>
              <a:gd name="connsiteX18" fmla="*/ 119246 w 534049"/>
              <a:gd name="connsiteY18" fmla="*/ 269542 h 606236"/>
              <a:gd name="connsiteX19" fmla="*/ 114941 w 534049"/>
              <a:gd name="connsiteY19" fmla="*/ 270975 h 606236"/>
              <a:gd name="connsiteX20" fmla="*/ 114941 w 534049"/>
              <a:gd name="connsiteY20" fmla="*/ 187838 h 606236"/>
              <a:gd name="connsiteX21" fmla="*/ 265618 w 534049"/>
              <a:gd name="connsiteY21" fmla="*/ 144835 h 606236"/>
              <a:gd name="connsiteX22" fmla="*/ 485238 w 534049"/>
              <a:gd name="connsiteY22" fmla="*/ 140497 h 606236"/>
              <a:gd name="connsiteX23" fmla="*/ 472318 w 534049"/>
              <a:gd name="connsiteY23" fmla="*/ 153400 h 606236"/>
              <a:gd name="connsiteX24" fmla="*/ 485238 w 534049"/>
              <a:gd name="connsiteY24" fmla="*/ 164869 h 606236"/>
              <a:gd name="connsiteX25" fmla="*/ 498159 w 534049"/>
              <a:gd name="connsiteY25" fmla="*/ 153400 h 606236"/>
              <a:gd name="connsiteX26" fmla="*/ 485238 w 534049"/>
              <a:gd name="connsiteY26" fmla="*/ 140497 h 606236"/>
              <a:gd name="connsiteX27" fmla="*/ 483803 w 534049"/>
              <a:gd name="connsiteY27" fmla="*/ 113617 h 606236"/>
              <a:gd name="connsiteX28" fmla="*/ 473753 w 534049"/>
              <a:gd name="connsiteY28" fmla="*/ 118993 h 606236"/>
              <a:gd name="connsiteX29" fmla="*/ 489545 w 534049"/>
              <a:gd name="connsiteY29" fmla="*/ 127595 h 606236"/>
              <a:gd name="connsiteX30" fmla="*/ 489545 w 534049"/>
              <a:gd name="connsiteY30" fmla="*/ 118993 h 606236"/>
              <a:gd name="connsiteX31" fmla="*/ 483803 w 534049"/>
              <a:gd name="connsiteY31" fmla="*/ 113617 h 606236"/>
              <a:gd name="connsiteX32" fmla="*/ 261282 w 534049"/>
              <a:gd name="connsiteY32" fmla="*/ 0 h 606236"/>
              <a:gd name="connsiteX33" fmla="*/ 459397 w 534049"/>
              <a:gd name="connsiteY33" fmla="*/ 110391 h 606236"/>
              <a:gd name="connsiteX34" fmla="*/ 463704 w 534049"/>
              <a:gd name="connsiteY34" fmla="*/ 106090 h 606236"/>
              <a:gd name="connsiteX35" fmla="*/ 503901 w 534049"/>
              <a:gd name="connsiteY35" fmla="*/ 126161 h 606236"/>
              <a:gd name="connsiteX36" fmla="*/ 503901 w 534049"/>
              <a:gd name="connsiteY36" fmla="*/ 134763 h 606236"/>
              <a:gd name="connsiteX37" fmla="*/ 534049 w 534049"/>
              <a:gd name="connsiteY37" fmla="*/ 150533 h 606236"/>
              <a:gd name="connsiteX38" fmla="*/ 503901 w 534049"/>
              <a:gd name="connsiteY38" fmla="*/ 167737 h 606236"/>
              <a:gd name="connsiteX39" fmla="*/ 503901 w 534049"/>
              <a:gd name="connsiteY39" fmla="*/ 292464 h 606236"/>
              <a:gd name="connsiteX40" fmla="*/ 522564 w 534049"/>
              <a:gd name="connsiteY40" fmla="*/ 292464 h 606236"/>
              <a:gd name="connsiteX41" fmla="*/ 522564 w 534049"/>
              <a:gd name="connsiteY41" fmla="*/ 334039 h 606236"/>
              <a:gd name="connsiteX42" fmla="*/ 496723 w 534049"/>
              <a:gd name="connsiteY42" fmla="*/ 318269 h 606236"/>
              <a:gd name="connsiteX43" fmla="*/ 472318 w 534049"/>
              <a:gd name="connsiteY43" fmla="*/ 334039 h 606236"/>
              <a:gd name="connsiteX44" fmla="*/ 472318 w 534049"/>
              <a:gd name="connsiteY44" fmla="*/ 292464 h 606236"/>
              <a:gd name="connsiteX45" fmla="*/ 489545 w 534049"/>
              <a:gd name="connsiteY45" fmla="*/ 292464 h 606236"/>
              <a:gd name="connsiteX46" fmla="*/ 489545 w 534049"/>
              <a:gd name="connsiteY46" fmla="*/ 174905 h 606236"/>
              <a:gd name="connsiteX47" fmla="*/ 436427 w 534049"/>
              <a:gd name="connsiteY47" fmla="*/ 203578 h 606236"/>
              <a:gd name="connsiteX48" fmla="*/ 436427 w 534049"/>
              <a:gd name="connsiteY48" fmla="*/ 177772 h 606236"/>
              <a:gd name="connsiteX49" fmla="*/ 265589 w 534049"/>
              <a:gd name="connsiteY49" fmla="*/ 133329 h 606236"/>
              <a:gd name="connsiteX50" fmla="*/ 97622 w 534049"/>
              <a:gd name="connsiteY50" fmla="*/ 179206 h 606236"/>
              <a:gd name="connsiteX51" fmla="*/ 97622 w 534049"/>
              <a:gd name="connsiteY51" fmla="*/ 193542 h 606236"/>
              <a:gd name="connsiteX52" fmla="*/ 0 w 534049"/>
              <a:gd name="connsiteY52" fmla="*/ 149099 h 60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4049" h="606236">
                <a:moveTo>
                  <a:pt x="71958" y="503013"/>
                </a:moveTo>
                <a:lnTo>
                  <a:pt x="104966" y="503013"/>
                </a:lnTo>
                <a:lnTo>
                  <a:pt x="148020" y="503013"/>
                </a:lnTo>
                <a:lnTo>
                  <a:pt x="209731" y="503013"/>
                </a:lnTo>
                <a:lnTo>
                  <a:pt x="268571" y="573262"/>
                </a:lnTo>
                <a:lnTo>
                  <a:pt x="327412" y="503013"/>
                </a:lnTo>
                <a:lnTo>
                  <a:pt x="384817" y="503013"/>
                </a:lnTo>
                <a:lnTo>
                  <a:pt x="423566" y="503013"/>
                </a:lnTo>
                <a:lnTo>
                  <a:pt x="453704" y="503013"/>
                </a:lnTo>
                <a:lnTo>
                  <a:pt x="456574" y="606236"/>
                </a:lnTo>
                <a:lnTo>
                  <a:pt x="71958" y="606236"/>
                </a:lnTo>
                <a:close/>
                <a:moveTo>
                  <a:pt x="265618" y="144835"/>
                </a:moveTo>
                <a:cubicBezTo>
                  <a:pt x="341673" y="144835"/>
                  <a:pt x="417729" y="186404"/>
                  <a:pt x="417729" y="186404"/>
                </a:cubicBezTo>
                <a:lnTo>
                  <a:pt x="417729" y="270975"/>
                </a:lnTo>
                <a:cubicBezTo>
                  <a:pt x="417729" y="270975"/>
                  <a:pt x="416294" y="269542"/>
                  <a:pt x="413424" y="268109"/>
                </a:cubicBezTo>
                <a:cubicBezTo>
                  <a:pt x="419164" y="285309"/>
                  <a:pt x="423469" y="303944"/>
                  <a:pt x="423469" y="324012"/>
                </a:cubicBezTo>
                <a:cubicBezTo>
                  <a:pt x="423469" y="410016"/>
                  <a:pt x="353153" y="480253"/>
                  <a:pt x="267053" y="480253"/>
                </a:cubicBezTo>
                <a:cubicBezTo>
                  <a:pt x="179517" y="480253"/>
                  <a:pt x="109201" y="410016"/>
                  <a:pt x="109201" y="324012"/>
                </a:cubicBezTo>
                <a:cubicBezTo>
                  <a:pt x="109201" y="303944"/>
                  <a:pt x="113506" y="286743"/>
                  <a:pt x="119246" y="269542"/>
                </a:cubicBezTo>
                <a:cubicBezTo>
                  <a:pt x="117811" y="269542"/>
                  <a:pt x="114941" y="270975"/>
                  <a:pt x="114941" y="270975"/>
                </a:cubicBezTo>
                <a:lnTo>
                  <a:pt x="114941" y="187838"/>
                </a:lnTo>
                <a:cubicBezTo>
                  <a:pt x="114941" y="187838"/>
                  <a:pt x="189562" y="144835"/>
                  <a:pt x="265618" y="144835"/>
                </a:cubicBezTo>
                <a:close/>
                <a:moveTo>
                  <a:pt x="485238" y="140497"/>
                </a:moveTo>
                <a:cubicBezTo>
                  <a:pt x="478060" y="140497"/>
                  <a:pt x="472318" y="146232"/>
                  <a:pt x="472318" y="153400"/>
                </a:cubicBezTo>
                <a:cubicBezTo>
                  <a:pt x="472318" y="160568"/>
                  <a:pt x="478060" y="164869"/>
                  <a:pt x="485238" y="164869"/>
                </a:cubicBezTo>
                <a:cubicBezTo>
                  <a:pt x="492416" y="164869"/>
                  <a:pt x="498159" y="160568"/>
                  <a:pt x="498159" y="153400"/>
                </a:cubicBezTo>
                <a:cubicBezTo>
                  <a:pt x="498159" y="146232"/>
                  <a:pt x="492416" y="140497"/>
                  <a:pt x="485238" y="140497"/>
                </a:cubicBezTo>
                <a:close/>
                <a:moveTo>
                  <a:pt x="483803" y="113617"/>
                </a:moveTo>
                <a:cubicBezTo>
                  <a:pt x="480572" y="114333"/>
                  <a:pt x="476624" y="116842"/>
                  <a:pt x="473753" y="118993"/>
                </a:cubicBezTo>
                <a:lnTo>
                  <a:pt x="489545" y="127595"/>
                </a:lnTo>
                <a:lnTo>
                  <a:pt x="489545" y="118993"/>
                </a:lnTo>
                <a:cubicBezTo>
                  <a:pt x="489545" y="113975"/>
                  <a:pt x="487033" y="112900"/>
                  <a:pt x="483803" y="113617"/>
                </a:cubicBezTo>
                <a:close/>
                <a:moveTo>
                  <a:pt x="261282" y="0"/>
                </a:moveTo>
                <a:lnTo>
                  <a:pt x="459397" y="110391"/>
                </a:lnTo>
                <a:cubicBezTo>
                  <a:pt x="459397" y="108957"/>
                  <a:pt x="460833" y="107524"/>
                  <a:pt x="463704" y="106090"/>
                </a:cubicBezTo>
                <a:cubicBezTo>
                  <a:pt x="511079" y="83152"/>
                  <a:pt x="503901" y="126161"/>
                  <a:pt x="503901" y="126161"/>
                </a:cubicBezTo>
                <a:lnTo>
                  <a:pt x="503901" y="134763"/>
                </a:lnTo>
                <a:lnTo>
                  <a:pt x="534049" y="150533"/>
                </a:lnTo>
                <a:lnTo>
                  <a:pt x="503901" y="167737"/>
                </a:lnTo>
                <a:lnTo>
                  <a:pt x="503901" y="292464"/>
                </a:lnTo>
                <a:lnTo>
                  <a:pt x="522564" y="292464"/>
                </a:lnTo>
                <a:lnTo>
                  <a:pt x="522564" y="334039"/>
                </a:lnTo>
                <a:lnTo>
                  <a:pt x="496723" y="318269"/>
                </a:lnTo>
                <a:lnTo>
                  <a:pt x="472318" y="334039"/>
                </a:lnTo>
                <a:lnTo>
                  <a:pt x="472318" y="292464"/>
                </a:lnTo>
                <a:lnTo>
                  <a:pt x="489545" y="292464"/>
                </a:lnTo>
                <a:lnTo>
                  <a:pt x="489545" y="174905"/>
                </a:lnTo>
                <a:lnTo>
                  <a:pt x="436427" y="203578"/>
                </a:lnTo>
                <a:lnTo>
                  <a:pt x="436427" y="177772"/>
                </a:lnTo>
                <a:cubicBezTo>
                  <a:pt x="436427" y="177772"/>
                  <a:pt x="350290" y="133329"/>
                  <a:pt x="265589" y="133329"/>
                </a:cubicBezTo>
                <a:cubicBezTo>
                  <a:pt x="180888" y="133329"/>
                  <a:pt x="97622" y="179206"/>
                  <a:pt x="97622" y="179206"/>
                </a:cubicBezTo>
                <a:lnTo>
                  <a:pt x="97622" y="193542"/>
                </a:lnTo>
                <a:lnTo>
                  <a:pt x="0" y="149099"/>
                </a:lnTo>
                <a:close/>
              </a:path>
            </a:pathLst>
          </a:custGeom>
          <a:solidFill>
            <a:srgbClr val="47857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29740" y="2277110"/>
            <a:ext cx="87325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accent5">
                    <a:lumMod val="60000"/>
                    <a:lumOff val="40000"/>
                  </a:schemeClr>
                </a:solidFill>
                <a:latin typeface="华文琥珀" panose="02010800040101010101" charset="-122"/>
                <a:ea typeface="华文琥珀" panose="02010800040101010101" charset="-122"/>
              </a:rPr>
              <a:t>谢谢老师的指导，</a:t>
            </a:r>
            <a:endParaRPr lang="zh-CN" altLang="en-US" sz="5400">
              <a:solidFill>
                <a:schemeClr val="accent5">
                  <a:lumMod val="60000"/>
                  <a:lumOff val="40000"/>
                </a:schemeClr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ctr"/>
            <a:r>
              <a:rPr lang="zh-CN" altLang="en-US" sz="5400">
                <a:solidFill>
                  <a:schemeClr val="accent5">
                    <a:lumMod val="60000"/>
                    <a:lumOff val="40000"/>
                  </a:schemeClr>
                </a:solidFill>
                <a:latin typeface="华文琥珀" panose="02010800040101010101" charset="-122"/>
                <a:ea typeface="华文琥珀" panose="02010800040101010101" charset="-122"/>
              </a:rPr>
              <a:t>感谢一学期的陪伴！</a:t>
            </a:r>
            <a:endParaRPr lang="zh-CN" altLang="en-US" sz="5400">
              <a:solidFill>
                <a:schemeClr val="accent5">
                  <a:lumMod val="60000"/>
                  <a:lumOff val="40000"/>
                </a:schemeClr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56032"/>
            <a:ext cx="9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1820" y="256032"/>
            <a:ext cx="8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9518" y="256032"/>
            <a:ext cx="104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3778" y="260717"/>
            <a:ext cx="113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0142" y="25603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41921" y="2602992"/>
            <a:ext cx="42519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程序概述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1376" y="4111829"/>
            <a:ext cx="3844076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76726" y="4111829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Research Overview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89304" y="283690"/>
            <a:ext cx="965470" cy="2926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501"/>
            <a:ext cx="804672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154500"/>
            <a:ext cx="12192000" cy="270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5841" y="3415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主题概述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4129" y="617035"/>
            <a:ext cx="1608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85000"/>
                  </a:schemeClr>
                </a:solidFill>
              </a:rPr>
              <a:t>Research Overview</a:t>
            </a:r>
            <a:endParaRPr lang="zh-CN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01060" y="1391285"/>
            <a:ext cx="7714615" cy="405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本程序实现了如下功能：</a:t>
            </a:r>
            <a:endParaRPr lang="zh-CN" altLang="en-US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、双方棋手准备功能</a:t>
            </a:r>
            <a:endParaRPr lang="zh-CN" altLang="en-US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、显示行棋方的功能</a:t>
            </a:r>
            <a:endParaRPr lang="zh-CN" altLang="en-US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3</a:t>
            </a:r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、限制行棋时间的计时功能</a:t>
            </a:r>
            <a:endParaRPr lang="zh-CN" altLang="en-US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4</a:t>
            </a:r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、下棋逻辑及胜利条件的实现</a:t>
            </a:r>
            <a:endParaRPr lang="zh-CN" altLang="en-US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、聊天功能</a:t>
            </a:r>
            <a:endParaRPr lang="zh-CN" altLang="en-US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600">
                <a:solidFill>
                  <a:schemeClr val="accent5">
                    <a:lumMod val="60000"/>
                    <a:lumOff val="40000"/>
                  </a:schemeClr>
                </a:solidFill>
              </a:rPr>
              <a:t>、悔棋功能</a:t>
            </a:r>
            <a:endParaRPr lang="zh-CN" altLang="en-US" sz="3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56032"/>
            <a:ext cx="9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1820" y="256032"/>
            <a:ext cx="8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9518" y="256032"/>
            <a:ext cx="104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3778" y="260717"/>
            <a:ext cx="113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0142" y="25603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57496" y="2515997"/>
            <a:ext cx="93383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绘制棋盘功能的实现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1376" y="4111829"/>
            <a:ext cx="3844076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14037" y="4157342"/>
            <a:ext cx="2059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</a:rPr>
              <a:t>Research Method</a:t>
            </a:r>
            <a:endParaRPr lang="en-US" altLang="zh-CN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76856" y="265402"/>
            <a:ext cx="965470" cy="2926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154500"/>
            <a:ext cx="12192000" cy="270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5958904" y="3751759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65885" y="1408430"/>
            <a:ext cx="6309360" cy="5191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当用户通过鼠标在 ChessBoard 上点击时，会触发 mouseReleased 方法。在这个方法中，会根据鼠标点击的位置计算出对应的行和列，然后调用 Vars.control.reportUserPressMouse(row, col) 方法。</a:t>
            </a:r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 </a:t>
            </a:r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 reportUserPressMouse 方法中，首先检查是否可以落子，如果可以，就执行 Vars.model.putChess(row, col, chessColor) 方法，在棋盘上放置对应颜色的棋子。接着检查是否达成了胜利的条件，若是则弹出胜利提示框，并触发重新开始游戏的操作。如果当前没有胜利，就切换到对方下棋的状态，并更新信息面板显示。</a:t>
            </a:r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8965" y="141605"/>
            <a:ext cx="47961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accent5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1</a:t>
            </a:r>
            <a:r>
              <a:rPr lang="zh-CN" altLang="en-US" sz="4400">
                <a:solidFill>
                  <a:schemeClr val="accent5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.1 用户操控棋盘</a:t>
            </a:r>
            <a:endParaRPr lang="zh-CN" altLang="en-US" sz="4400">
              <a:solidFill>
                <a:schemeClr val="accent5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endParaRPr lang="zh-CN" altLang="en-US" sz="4400"/>
          </a:p>
        </p:txBody>
      </p:sp>
      <p:pic>
        <p:nvPicPr>
          <p:cNvPr id="5" name="图片 2" descr="微信图片_202312201629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915035"/>
            <a:ext cx="4230370" cy="487299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3" grpId="0"/>
      <p:bldP spid="3" grpId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154500"/>
            <a:ext cx="12192000" cy="270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5958904" y="3751759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8180" y="1643380"/>
            <a:ext cx="415861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</a:rPr>
              <a:t>在 ChessBoard 类中的 paintComponent 方法中，首先调用 super.paintComponent(g) 方法清空绘图区域，然后绘制背景图并调用 drawChessPanel(g) 和 drawChess(g) 方法分别绘制棋盘和棋子。其中 drawChessPanel(g) 通过画线的方式绘制棋盘网格，drawChess(g) 则根据 Vars.model 中棋子的信息，在对应位置绘制黑色或白色的圆形棋子。</a:t>
            </a:r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7425" y="296545"/>
            <a:ext cx="7123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1</a:t>
            </a:r>
            <a:r>
              <a:rPr lang="zh-CN" altLang="en-US" sz="48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.2 棋盘在UI界面的绘制</a:t>
            </a:r>
            <a:endParaRPr lang="zh-CN" altLang="en-US" sz="4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 sz="4800"/>
          </a:p>
        </p:txBody>
      </p:sp>
      <p:pic>
        <p:nvPicPr>
          <p:cNvPr id="5" name="图片 5" descr="微信图片_202312201632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86705" y="1088390"/>
            <a:ext cx="6373495" cy="50628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96000" y="256032"/>
            <a:ext cx="9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Overview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1820" y="256032"/>
            <a:ext cx="853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49518" y="256032"/>
            <a:ext cx="1044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Procedure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93778" y="260717"/>
            <a:ext cx="1132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Exploration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0142" y="25603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26686" y="2602992"/>
            <a:ext cx="93383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信息处理模块的实现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51376" y="4111829"/>
            <a:ext cx="3844076" cy="475488"/>
          </a:xfrm>
          <a:prstGeom prst="rect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924221" y="4143895"/>
            <a:ext cx="2298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</a:rPr>
              <a:t>Research Procedure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64408" y="265402"/>
            <a:ext cx="965470" cy="2926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24"/>
            <a:ext cx="12192000" cy="6931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154940"/>
            <a:ext cx="12192000" cy="6858000"/>
          </a:xfrm>
          <a:prstGeom prst="rect">
            <a:avLst/>
          </a:prstGeom>
          <a:solidFill>
            <a:srgbClr val="19264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4154500"/>
            <a:ext cx="12192000" cy="270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5958904" y="3751759"/>
            <a:ext cx="201168" cy="182880"/>
          </a:xfrm>
          <a:prstGeom prst="triangle">
            <a:avLst/>
          </a:prstGeom>
          <a:solidFill>
            <a:srgbClr val="47857A"/>
          </a:solidFill>
          <a:ln>
            <a:solidFill>
              <a:srgbClr val="478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00455" y="1416685"/>
            <a:ext cx="99910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00000"/>
              </a:lnSpc>
            </a:pP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首先，JLabel 被用来展示静态文本标签。whoPlayLabel 和 timeLabel 分别标识了“行棋方为”和“计时”这两个信息。这些标签通过 setText 方法设置文本内容，以便清晰地显示给用户。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00000"/>
              </a:lnSpc>
            </a:pP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00000"/>
              </a:lnSpc>
            </a:pP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其次，JTextField 用于动态展示文本内容。whoPlayTextField 和 timeTextField 分别显示当前行棋方和计时信息。这些文本框也可通过 setText 方法更新显示的文本内容。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00000"/>
              </a:lnSpc>
            </a:pP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indent="457200" fontAlgn="auto">
              <a:lnSpc>
                <a:spcPct val="100000"/>
              </a:lnSpc>
            </a:pP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最重要的是 JButton 组件，它们是与用户交互的关键。listenBtn 和 connBtn 分别是“黑方准备”和“白方准备”按钮。点击这些按钮会触发 ActionListener 监听器中定义的操作，比如开始监听或发起连接。同时，regretBtn 是“悔棋”按钮，点击它将触发发送悔棋请求的操作。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19400" y="257810"/>
            <a:ext cx="6280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4000">
                <a:solidFill>
                  <a:schemeClr val="accent5">
                    <a:lumMod val="60000"/>
                    <a:lumOff val="40000"/>
                  </a:schemeClr>
                </a:solidFill>
              </a:rPr>
              <a:t>.1 显示信息以及对应的域</a:t>
            </a:r>
            <a:endParaRPr lang="zh-CN" altLang="en-US" sz="40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7" descr="微信图片_202312201659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4317365"/>
            <a:ext cx="5558790" cy="2202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3" grpId="0"/>
      <p:bldP spid="3" grpId="1"/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PRING_PRESENTATION_TITLE" val="PowerPoint 演示文稿"/>
  <p:tag name="commondata" val="eyJoZGlkIjoiNmRjNjIwZjMwZGNjZDE5MGY2OWMxMmM4OThmZDhiMmEifQ==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E95D2"/>
      </a:accent1>
      <a:accent2>
        <a:srgbClr val="033FAF"/>
      </a:accent2>
      <a:accent3>
        <a:srgbClr val="2F65AE"/>
      </a:accent3>
      <a:accent4>
        <a:srgbClr val="406662"/>
      </a:accent4>
      <a:accent5>
        <a:srgbClr val="1A7D77"/>
      </a:accent5>
      <a:accent6>
        <a:srgbClr val="7A7B7F"/>
      </a:accent6>
      <a:hlink>
        <a:srgbClr val="4472C4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2E95D2"/>
    </a:accent1>
    <a:accent2>
      <a:srgbClr val="033FAF"/>
    </a:accent2>
    <a:accent3>
      <a:srgbClr val="2F65AE"/>
    </a:accent3>
    <a:accent4>
      <a:srgbClr val="406662"/>
    </a:accent4>
    <a:accent5>
      <a:srgbClr val="1A7D77"/>
    </a:accent5>
    <a:accent6>
      <a:srgbClr val="7A7B7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2932</Words>
  <Application>WPS 演示</Application>
  <PresentationFormat>宽屏</PresentationFormat>
  <Paragraphs>164</Paragraphs>
  <Slides>21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华文中宋</vt:lpstr>
      <vt:lpstr>Impact</vt:lpstr>
      <vt:lpstr>Calibri</vt:lpstr>
      <vt:lpstr>微软雅黑</vt:lpstr>
      <vt:lpstr>Arial Unicode MS</vt:lpstr>
      <vt:lpstr>Calibri Light</vt:lpstr>
      <vt:lpstr>华文彩云</vt:lpstr>
      <vt:lpstr>华文琥珀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WPS_1659665370</cp:lastModifiedBy>
  <cp:revision>19</cp:revision>
  <dcterms:created xsi:type="dcterms:W3CDTF">2019-03-02T15:28:00Z</dcterms:created>
  <dcterms:modified xsi:type="dcterms:W3CDTF">2023-12-21T08:42:25Z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3B209BA1847F4FB4B88E4ED53B32CD9D_12</vt:lpwstr>
  </property>
  <property fmtid="{D5CDD505-2E9C-101B-9397-08002B2CF9AE}" pid="3" name="KSOProductBuildVer">
    <vt:lpwstr>2052-12.1.0.15990</vt:lpwstr>
  </property>
</Properties>
</file>